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336" r:id="rId2"/>
    <p:sldId id="259" r:id="rId3"/>
    <p:sldId id="283" r:id="rId4"/>
    <p:sldId id="338" r:id="rId5"/>
    <p:sldId id="337" r:id="rId6"/>
    <p:sldId id="339" r:id="rId7"/>
    <p:sldId id="340" r:id="rId8"/>
    <p:sldId id="342" r:id="rId9"/>
    <p:sldId id="343" r:id="rId10"/>
    <p:sldId id="293" r:id="rId11"/>
    <p:sldId id="344" r:id="rId12"/>
    <p:sldId id="272" r:id="rId13"/>
    <p:sldId id="295" r:id="rId14"/>
    <p:sldId id="345" r:id="rId15"/>
    <p:sldId id="341" r:id="rId16"/>
    <p:sldId id="361" r:id="rId17"/>
    <p:sldId id="362" r:id="rId18"/>
    <p:sldId id="347" r:id="rId19"/>
    <p:sldId id="363" r:id="rId20"/>
    <p:sldId id="366" r:id="rId21"/>
    <p:sldId id="346" r:id="rId22"/>
    <p:sldId id="400" r:id="rId23"/>
    <p:sldId id="304" r:id="rId24"/>
    <p:sldId id="335" r:id="rId25"/>
    <p:sldId id="367" r:id="rId26"/>
    <p:sldId id="260" r:id="rId27"/>
    <p:sldId id="368" r:id="rId28"/>
    <p:sldId id="348" r:id="rId29"/>
    <p:sldId id="378" r:id="rId30"/>
    <p:sldId id="349" r:id="rId31"/>
    <p:sldId id="380" r:id="rId32"/>
    <p:sldId id="379" r:id="rId33"/>
    <p:sldId id="402" r:id="rId34"/>
    <p:sldId id="381" r:id="rId35"/>
    <p:sldId id="399" r:id="rId36"/>
    <p:sldId id="352" r:id="rId37"/>
    <p:sldId id="383" r:id="rId38"/>
    <p:sldId id="375" r:id="rId39"/>
    <p:sldId id="373" r:id="rId40"/>
    <p:sldId id="385" r:id="rId41"/>
    <p:sldId id="371" r:id="rId42"/>
    <p:sldId id="372" r:id="rId43"/>
    <p:sldId id="397" r:id="rId44"/>
    <p:sldId id="386" r:id="rId45"/>
    <p:sldId id="388" r:id="rId46"/>
    <p:sldId id="393" r:id="rId47"/>
    <p:sldId id="351" r:id="rId48"/>
    <p:sldId id="394" r:id="rId49"/>
    <p:sldId id="403" r:id="rId50"/>
    <p:sldId id="275" r:id="rId51"/>
    <p:sldId id="395" r:id="rId52"/>
    <p:sldId id="396" r:id="rId53"/>
    <p:sldId id="415" r:id="rId54"/>
    <p:sldId id="354" r:id="rId55"/>
    <p:sldId id="416" r:id="rId56"/>
    <p:sldId id="417" r:id="rId57"/>
    <p:sldId id="407" r:id="rId58"/>
    <p:sldId id="408" r:id="rId59"/>
    <p:sldId id="409" r:id="rId60"/>
    <p:sldId id="410" r:id="rId61"/>
    <p:sldId id="411" r:id="rId62"/>
    <p:sldId id="412" r:id="rId63"/>
    <p:sldId id="413" r:id="rId64"/>
    <p:sldId id="414" r:id="rId65"/>
    <p:sldId id="418" r:id="rId66"/>
    <p:sldId id="419" r:id="rId67"/>
    <p:sldId id="369" r:id="rId68"/>
    <p:sldId id="356" r:id="rId69"/>
    <p:sldId id="401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6F2"/>
    <a:srgbClr val="006600"/>
    <a:srgbClr val="0000FF"/>
    <a:srgbClr val="FFC000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7" autoAdjust="0"/>
    <p:restoredTop sz="81406" autoAdjust="0"/>
  </p:normalViewPr>
  <p:slideViewPr>
    <p:cSldViewPr snapToGrid="0" showGuides="1">
      <p:cViewPr varScale="1">
        <p:scale>
          <a:sx n="87" d="100"/>
          <a:sy n="87" d="100"/>
        </p:scale>
        <p:origin x="-324" y="-72"/>
      </p:cViewPr>
      <p:guideLst>
        <p:guide orient="horz" pos="2416"/>
        <p:guide pos="2875"/>
      </p:guideLst>
    </p:cSldViewPr>
  </p:slideViewPr>
  <p:outlineViewPr>
    <p:cViewPr>
      <p:scale>
        <a:sx n="33" d="100"/>
        <a:sy n="33" d="100"/>
      </p:scale>
      <p:origin x="0" y="189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F5208-6968-4CFF-A53D-76EBDF93E7BD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5B06F-76D5-4AF8-BC92-830A083CA3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2934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EDA6-60EC-4D61-8464-09D7F099783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5B06F-76D5-4AF8-BC92-830A083CA31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5B4195-4850-4F31-BE8C-70D4EDD52D05}" type="slidenum">
              <a:rPr lang="en-US"/>
              <a:pPr/>
              <a:t>23</a:t>
            </a:fld>
            <a:endParaRPr lang="en-US"/>
          </a:p>
        </p:txBody>
      </p:sp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43400"/>
            <a:ext cx="5028161" cy="4113235"/>
          </a:xfrm>
        </p:spPr>
        <p:txBody>
          <a:bodyPr lIns="91584" tIns="45793" rIns="91584" bIns="45793"/>
          <a:lstStyle/>
          <a:p>
            <a:endParaRPr lang="en-US" sz="1600" dirty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57600"/>
            <a:ext cx="38100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9A4AA-794C-49F4-B48E-C4C7432B4D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Relationship Id="rId9" Type="http://schemas.openxmlformats.org/officeDocument/2006/relationships/oleObject" Target="../embeddings/oleObject2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3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oleObject" Target="../embeddings/oleObject38.bin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png"/><Relationship Id="rId11" Type="http://schemas.openxmlformats.org/officeDocument/2006/relationships/oleObject" Target="../embeddings/oleObject37.bin"/><Relationship Id="rId5" Type="http://schemas.openxmlformats.org/officeDocument/2006/relationships/image" Target="../media/image36.png"/><Relationship Id="rId15" Type="http://schemas.openxmlformats.org/officeDocument/2006/relationships/image" Target="../media/image42.png"/><Relationship Id="rId10" Type="http://schemas.openxmlformats.org/officeDocument/2006/relationships/oleObject" Target="../embeddings/oleObject36.bin"/><Relationship Id="rId4" Type="http://schemas.openxmlformats.org/officeDocument/2006/relationships/image" Target="../media/image35.png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46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5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53.bin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7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oleObject" Target="../embeddings/oleObject57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58.bin"/><Relationship Id="rId4" Type="http://schemas.openxmlformats.org/officeDocument/2006/relationships/image" Target="../media/image7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20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22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3" Type="http://schemas.openxmlformats.org/officeDocument/2006/relationships/image" Target="../media/image101.jpeg"/><Relationship Id="rId7" Type="http://schemas.openxmlformats.org/officeDocument/2006/relationships/image" Target="../media/image105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540358" y="2338251"/>
            <a:ext cx="4057650" cy="2549434"/>
            <a:chOff x="4813300" y="1461951"/>
            <a:chExt cx="4057650" cy="2549434"/>
          </a:xfrm>
        </p:grpSpPr>
        <p:sp>
          <p:nvSpPr>
            <p:cNvPr id="20" name="Rounded Rectangle 19"/>
            <p:cNvSpPr/>
            <p:nvPr/>
          </p:nvSpPr>
          <p:spPr>
            <a:xfrm>
              <a:off x="4813300" y="1461951"/>
              <a:ext cx="4057650" cy="2549434"/>
            </a:xfrm>
            <a:prstGeom prst="roundRect">
              <a:avLst/>
            </a:prstGeom>
            <a:solidFill>
              <a:srgbClr val="00CC00">
                <a:alpha val="10196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ube 20"/>
            <p:cNvSpPr/>
            <p:nvPr/>
          </p:nvSpPr>
          <p:spPr>
            <a:xfrm>
              <a:off x="6511166" y="2073220"/>
              <a:ext cx="603660" cy="685092"/>
            </a:xfrm>
            <a:prstGeom prst="cube">
              <a:avLst/>
            </a:prstGeom>
            <a:solidFill>
              <a:srgbClr val="00CC00"/>
            </a:solidFill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33204" y="1651000"/>
              <a:ext cx="10274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Source</a:t>
              </a:r>
              <a:endParaRPr lang="en-US" sz="2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93359" y="2682778"/>
              <a:ext cx="459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00FF"/>
                  </a:solidFill>
                </a:rPr>
                <a:t>h</a:t>
              </a:r>
              <a:r>
                <a:rPr lang="en-US" dirty="0" err="1" smtClean="0">
                  <a:solidFill>
                    <a:srgbClr val="0000FF"/>
                  </a:solidFill>
                  <a:latin typeface="Symbol" pitchFamily="18" charset="2"/>
                </a:rPr>
                <a:t>n</a:t>
              </a:r>
              <a:endParaRPr lang="en-US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84496" y="3435494"/>
              <a:ext cx="1206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Sample</a:t>
              </a:r>
              <a:endParaRPr lang="en-US" sz="20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22196" y="2372570"/>
              <a:ext cx="13957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Detector</a:t>
              </a:r>
              <a:endParaRPr lang="en-US" sz="2000" dirty="0"/>
            </a:p>
          </p:txBody>
        </p:sp>
        <p:sp>
          <p:nvSpPr>
            <p:cNvPr id="26" name="Cube 25"/>
            <p:cNvSpPr/>
            <p:nvPr/>
          </p:nvSpPr>
          <p:spPr>
            <a:xfrm>
              <a:off x="7279743" y="2792152"/>
              <a:ext cx="603660" cy="685092"/>
            </a:xfrm>
            <a:prstGeom prst="cube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97"/>
            <p:cNvSpPr>
              <a:spLocks noChangeAspect="1"/>
            </p:cNvSpPr>
            <p:nvPr/>
          </p:nvSpPr>
          <p:spPr bwMode="auto">
            <a:xfrm rot="8073558" flipH="1">
              <a:off x="6082058" y="2683832"/>
              <a:ext cx="815764" cy="153634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0000FF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9" name="Freeform 97"/>
            <p:cNvSpPr>
              <a:spLocks noChangeAspect="1"/>
            </p:cNvSpPr>
            <p:nvPr/>
          </p:nvSpPr>
          <p:spPr bwMode="auto">
            <a:xfrm rot="324265" flipH="1">
              <a:off x="6390031" y="3121983"/>
              <a:ext cx="815764" cy="153634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006600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648721" y="2387949"/>
              <a:ext cx="177529" cy="1839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ube 30"/>
            <p:cNvSpPr/>
            <p:nvPr/>
          </p:nvSpPr>
          <p:spPr>
            <a:xfrm>
              <a:off x="6080123" y="2751723"/>
              <a:ext cx="272520" cy="685092"/>
            </a:xfrm>
            <a:prstGeom prst="cube">
              <a:avLst>
                <a:gd name="adj" fmla="val 31624"/>
              </a:avLst>
            </a:prstGeom>
            <a:solidFill>
              <a:srgbClr val="FFC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Subtitle 2"/>
          <p:cNvSpPr txBox="1">
            <a:spLocks/>
          </p:cNvSpPr>
          <p:nvPr/>
        </p:nvSpPr>
        <p:spPr>
          <a:xfrm>
            <a:off x="1371898" y="5049919"/>
            <a:ext cx="6400800" cy="1286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Ken Hanson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/>
              <a:t>MWF 9:00 – 9:50 am</a:t>
            </a:r>
          </a:p>
          <a:p>
            <a:pPr lvl="0" algn="ctr">
              <a:spcBef>
                <a:spcPct val="20000"/>
              </a:spcBef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Hours </a:t>
            </a:r>
            <a:r>
              <a:rPr lang="en-US" sz="2400" dirty="0" smtClean="0"/>
              <a:t>MWF 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10:00-11:00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Title 1"/>
          <p:cNvSpPr>
            <a:spLocks noGrp="1"/>
          </p:cNvSpPr>
          <p:nvPr>
            <p:ph type="ctrTitle"/>
          </p:nvPr>
        </p:nvSpPr>
        <p:spPr>
          <a:xfrm>
            <a:off x="685800" y="486501"/>
            <a:ext cx="7772400" cy="1470025"/>
          </a:xfrm>
        </p:spPr>
        <p:txBody>
          <a:bodyPr/>
          <a:lstStyle/>
          <a:p>
            <a:r>
              <a:rPr lang="en-US" dirty="0" smtClean="0"/>
              <a:t>CHM 5175: Part 2.5</a:t>
            </a:r>
            <a:endParaRPr lang="en-US" dirty="0"/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1371600" y="1553860"/>
            <a:ext cx="6400800" cy="1184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Fluorescence Spectroscopy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61" name="Rectangle 5"/>
          <p:cNvSpPr>
            <a:spLocks noChangeArrowheads="1"/>
          </p:cNvSpPr>
          <p:nvPr/>
        </p:nvSpPr>
        <p:spPr bwMode="auto">
          <a:xfrm>
            <a:off x="117567" y="933989"/>
            <a:ext cx="583909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5613" lvl="1" indent="-220663">
              <a:lnSpc>
                <a:spcPct val="90000"/>
              </a:lnSpc>
              <a:spcBef>
                <a:spcPct val="20000"/>
              </a:spcBef>
              <a:spcAft>
                <a:spcPts val="1000"/>
              </a:spcAft>
              <a:buClr>
                <a:schemeClr val="tx1"/>
              </a:buClr>
              <a:buFontTx/>
              <a:buChar char="•"/>
            </a:pPr>
            <a:r>
              <a:rPr lang="en-US" sz="2000" b="0" dirty="0" err="1" smtClean="0"/>
              <a:t>Vibrational</a:t>
            </a:r>
            <a:r>
              <a:rPr lang="en-US" sz="2000" b="0" dirty="0" smtClean="0"/>
              <a:t> </a:t>
            </a:r>
            <a:r>
              <a:rPr lang="en-US" sz="2000" b="0" dirty="0"/>
              <a:t>levels in the excited states and ground states are </a:t>
            </a:r>
            <a:r>
              <a:rPr lang="en-US" sz="2000" b="0" dirty="0" smtClean="0"/>
              <a:t>similar</a:t>
            </a:r>
            <a:endParaRPr lang="en-US" sz="2000" b="0" dirty="0"/>
          </a:p>
          <a:p>
            <a:pPr marL="455613" lvl="1" indent="-220663">
              <a:lnSpc>
                <a:spcPct val="90000"/>
              </a:lnSpc>
              <a:spcBef>
                <a:spcPct val="20000"/>
              </a:spcBef>
              <a:spcAft>
                <a:spcPts val="1000"/>
              </a:spcAft>
              <a:buClr>
                <a:schemeClr val="tx1"/>
              </a:buClr>
              <a:buFontTx/>
              <a:buChar char="•"/>
            </a:pPr>
            <a:r>
              <a:rPr lang="en-US" sz="2000" b="0" dirty="0"/>
              <a:t>An absorption spectrum reflects the vibrational levels of the electronically excited </a:t>
            </a:r>
            <a:r>
              <a:rPr lang="en-US" sz="2000" b="0" dirty="0" smtClean="0"/>
              <a:t>state</a:t>
            </a:r>
            <a:endParaRPr lang="en-US" sz="2000" b="0" dirty="0"/>
          </a:p>
          <a:p>
            <a:pPr marL="455613" lvl="1" indent="-220663">
              <a:lnSpc>
                <a:spcPct val="90000"/>
              </a:lnSpc>
              <a:spcBef>
                <a:spcPct val="20000"/>
              </a:spcBef>
              <a:spcAft>
                <a:spcPts val="1000"/>
              </a:spcAft>
              <a:buClr>
                <a:schemeClr val="tx1"/>
              </a:buClr>
              <a:buFontTx/>
              <a:buChar char="•"/>
            </a:pPr>
            <a:r>
              <a:rPr lang="en-US" sz="2000" b="0" dirty="0"/>
              <a:t>An emission spectrum reflects the vibrational levels of the electronic ground </a:t>
            </a:r>
            <a:r>
              <a:rPr lang="en-US" sz="2000" b="0" dirty="0" smtClean="0"/>
              <a:t>state</a:t>
            </a:r>
            <a:endParaRPr lang="en-US" sz="2000" b="0" dirty="0"/>
          </a:p>
          <a:p>
            <a:pPr marL="455613" lvl="1" indent="-220663">
              <a:lnSpc>
                <a:spcPct val="90000"/>
              </a:lnSpc>
              <a:spcBef>
                <a:spcPct val="20000"/>
              </a:spcBef>
              <a:spcAft>
                <a:spcPts val="1000"/>
              </a:spcAft>
              <a:buClr>
                <a:schemeClr val="tx1"/>
              </a:buClr>
              <a:buFontTx/>
              <a:buChar char="•"/>
            </a:pPr>
            <a:r>
              <a:rPr lang="en-US" sz="2000" b="0" dirty="0"/>
              <a:t>Fluorescence emission spectrum is mirror image of absorption spectrum </a:t>
            </a:r>
            <a:r>
              <a:rPr lang="en-US" sz="2400" b="0" dirty="0"/>
              <a:t>	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5447211" y="1708582"/>
            <a:ext cx="3762103" cy="4522400"/>
            <a:chOff x="6134100" y="969963"/>
            <a:chExt cx="3009900" cy="3530600"/>
          </a:xfrm>
        </p:grpSpPr>
        <p:sp>
          <p:nvSpPr>
            <p:cNvPr id="685062" name="Line 6"/>
            <p:cNvSpPr>
              <a:spLocks noChangeShapeType="1"/>
            </p:cNvSpPr>
            <p:nvPr/>
          </p:nvSpPr>
          <p:spPr bwMode="auto">
            <a:xfrm>
              <a:off x="6705600" y="4324350"/>
              <a:ext cx="2057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63" name="Line 7"/>
            <p:cNvSpPr>
              <a:spLocks noChangeShapeType="1"/>
            </p:cNvSpPr>
            <p:nvPr/>
          </p:nvSpPr>
          <p:spPr bwMode="auto">
            <a:xfrm>
              <a:off x="6705600" y="3867150"/>
              <a:ext cx="1752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64" name="Line 8"/>
            <p:cNvSpPr>
              <a:spLocks noChangeShapeType="1"/>
            </p:cNvSpPr>
            <p:nvPr/>
          </p:nvSpPr>
          <p:spPr bwMode="auto">
            <a:xfrm>
              <a:off x="6686550" y="3486150"/>
              <a:ext cx="17716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65" name="Line 9"/>
            <p:cNvSpPr>
              <a:spLocks noChangeShapeType="1"/>
            </p:cNvSpPr>
            <p:nvPr/>
          </p:nvSpPr>
          <p:spPr bwMode="auto">
            <a:xfrm>
              <a:off x="6705600" y="3028950"/>
              <a:ext cx="1752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66" name="Line 10"/>
            <p:cNvSpPr>
              <a:spLocks noChangeShapeType="1"/>
            </p:cNvSpPr>
            <p:nvPr/>
          </p:nvSpPr>
          <p:spPr bwMode="auto">
            <a:xfrm>
              <a:off x="7124700" y="2019300"/>
              <a:ext cx="17637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67" name="Line 11"/>
            <p:cNvSpPr>
              <a:spLocks noChangeShapeType="1"/>
            </p:cNvSpPr>
            <p:nvPr/>
          </p:nvSpPr>
          <p:spPr bwMode="auto">
            <a:xfrm>
              <a:off x="7086600" y="173355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68" name="Line 12"/>
            <p:cNvSpPr>
              <a:spLocks noChangeShapeType="1"/>
            </p:cNvSpPr>
            <p:nvPr/>
          </p:nvSpPr>
          <p:spPr bwMode="auto">
            <a:xfrm>
              <a:off x="7105650" y="150495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69" name="Line 13"/>
            <p:cNvSpPr>
              <a:spLocks noChangeShapeType="1"/>
            </p:cNvSpPr>
            <p:nvPr/>
          </p:nvSpPr>
          <p:spPr bwMode="auto">
            <a:xfrm>
              <a:off x="7105650" y="135255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70" name="Line 14"/>
            <p:cNvSpPr>
              <a:spLocks noChangeShapeType="1"/>
            </p:cNvSpPr>
            <p:nvPr/>
          </p:nvSpPr>
          <p:spPr bwMode="auto">
            <a:xfrm>
              <a:off x="7124700" y="1260475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71" name="Line 15"/>
            <p:cNvSpPr>
              <a:spLocks noChangeShapeType="1"/>
            </p:cNvSpPr>
            <p:nvPr/>
          </p:nvSpPr>
          <p:spPr bwMode="auto">
            <a:xfrm>
              <a:off x="7124700" y="118110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72" name="Text Box 16"/>
            <p:cNvSpPr txBox="1">
              <a:spLocks noChangeArrowheads="1"/>
            </p:cNvSpPr>
            <p:nvPr/>
          </p:nvSpPr>
          <p:spPr bwMode="auto">
            <a:xfrm>
              <a:off x="8594725" y="4041002"/>
              <a:ext cx="4556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685073" name="Text Box 17"/>
            <p:cNvSpPr txBox="1">
              <a:spLocks noChangeArrowheads="1"/>
            </p:cNvSpPr>
            <p:nvPr/>
          </p:nvSpPr>
          <p:spPr bwMode="auto">
            <a:xfrm>
              <a:off x="8688388" y="1729310"/>
              <a:ext cx="45561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685074" name="Text Box 18"/>
            <p:cNvSpPr txBox="1">
              <a:spLocks noChangeArrowheads="1"/>
            </p:cNvSpPr>
            <p:nvPr/>
          </p:nvSpPr>
          <p:spPr bwMode="auto">
            <a:xfrm>
              <a:off x="6156325" y="4133850"/>
              <a:ext cx="5429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v=0</a:t>
              </a:r>
            </a:p>
          </p:txBody>
        </p:sp>
        <p:sp>
          <p:nvSpPr>
            <p:cNvPr id="685075" name="Text Box 19"/>
            <p:cNvSpPr txBox="1">
              <a:spLocks noChangeArrowheads="1"/>
            </p:cNvSpPr>
            <p:nvPr/>
          </p:nvSpPr>
          <p:spPr bwMode="auto">
            <a:xfrm>
              <a:off x="6153150" y="3676650"/>
              <a:ext cx="5429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v=1</a:t>
              </a:r>
            </a:p>
          </p:txBody>
        </p:sp>
        <p:sp>
          <p:nvSpPr>
            <p:cNvPr id="685076" name="Text Box 20"/>
            <p:cNvSpPr txBox="1">
              <a:spLocks noChangeArrowheads="1"/>
            </p:cNvSpPr>
            <p:nvPr/>
          </p:nvSpPr>
          <p:spPr bwMode="auto">
            <a:xfrm>
              <a:off x="6153150" y="3333750"/>
              <a:ext cx="5429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v=2</a:t>
              </a:r>
            </a:p>
          </p:txBody>
        </p:sp>
        <p:sp>
          <p:nvSpPr>
            <p:cNvPr id="685077" name="Text Box 21"/>
            <p:cNvSpPr txBox="1">
              <a:spLocks noChangeArrowheads="1"/>
            </p:cNvSpPr>
            <p:nvPr/>
          </p:nvSpPr>
          <p:spPr bwMode="auto">
            <a:xfrm>
              <a:off x="6153150" y="3048000"/>
              <a:ext cx="5429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v=3</a:t>
              </a:r>
            </a:p>
          </p:txBody>
        </p:sp>
        <p:sp>
          <p:nvSpPr>
            <p:cNvPr id="685078" name="Text Box 22"/>
            <p:cNvSpPr txBox="1">
              <a:spLocks noChangeArrowheads="1"/>
            </p:cNvSpPr>
            <p:nvPr/>
          </p:nvSpPr>
          <p:spPr bwMode="auto">
            <a:xfrm>
              <a:off x="6134100" y="2838450"/>
              <a:ext cx="5429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v=4</a:t>
              </a:r>
            </a:p>
          </p:txBody>
        </p:sp>
        <p:sp>
          <p:nvSpPr>
            <p:cNvPr id="685079" name="Text Box 23"/>
            <p:cNvSpPr txBox="1">
              <a:spLocks noChangeArrowheads="1"/>
            </p:cNvSpPr>
            <p:nvPr/>
          </p:nvSpPr>
          <p:spPr bwMode="auto">
            <a:xfrm>
              <a:off x="6134100" y="2647950"/>
              <a:ext cx="5429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v=5</a:t>
              </a:r>
            </a:p>
          </p:txBody>
        </p:sp>
        <p:sp>
          <p:nvSpPr>
            <p:cNvPr id="685080" name="Text Box 24"/>
            <p:cNvSpPr txBox="1">
              <a:spLocks noChangeArrowheads="1"/>
            </p:cNvSpPr>
            <p:nvPr/>
          </p:nvSpPr>
          <p:spPr bwMode="auto">
            <a:xfrm>
              <a:off x="6575425" y="1828800"/>
              <a:ext cx="6191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v’=0</a:t>
              </a:r>
            </a:p>
          </p:txBody>
        </p:sp>
        <p:sp>
          <p:nvSpPr>
            <p:cNvPr id="685081" name="Text Box 25"/>
            <p:cNvSpPr txBox="1">
              <a:spLocks noChangeArrowheads="1"/>
            </p:cNvSpPr>
            <p:nvPr/>
          </p:nvSpPr>
          <p:spPr bwMode="auto">
            <a:xfrm>
              <a:off x="6572250" y="1562100"/>
              <a:ext cx="6191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v’=1</a:t>
              </a:r>
            </a:p>
          </p:txBody>
        </p:sp>
        <p:sp>
          <p:nvSpPr>
            <p:cNvPr id="685082" name="Text Box 26"/>
            <p:cNvSpPr txBox="1">
              <a:spLocks noChangeArrowheads="1"/>
            </p:cNvSpPr>
            <p:nvPr/>
          </p:nvSpPr>
          <p:spPr bwMode="auto">
            <a:xfrm>
              <a:off x="6572250" y="1333500"/>
              <a:ext cx="6191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v’=2</a:t>
              </a:r>
            </a:p>
          </p:txBody>
        </p:sp>
        <p:sp>
          <p:nvSpPr>
            <p:cNvPr id="685083" name="Text Box 27"/>
            <p:cNvSpPr txBox="1">
              <a:spLocks noChangeArrowheads="1"/>
            </p:cNvSpPr>
            <p:nvPr/>
          </p:nvSpPr>
          <p:spPr bwMode="auto">
            <a:xfrm>
              <a:off x="6553200" y="1192213"/>
              <a:ext cx="5222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v’=3</a:t>
              </a:r>
            </a:p>
          </p:txBody>
        </p:sp>
        <p:sp>
          <p:nvSpPr>
            <p:cNvPr id="685084" name="Text Box 28"/>
            <p:cNvSpPr txBox="1">
              <a:spLocks noChangeArrowheads="1"/>
            </p:cNvSpPr>
            <p:nvPr/>
          </p:nvSpPr>
          <p:spPr bwMode="auto">
            <a:xfrm>
              <a:off x="6534150" y="1084263"/>
              <a:ext cx="474663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/>
                <a:t>v’=4</a:t>
              </a:r>
            </a:p>
          </p:txBody>
        </p:sp>
        <p:sp>
          <p:nvSpPr>
            <p:cNvPr id="685085" name="Text Box 29"/>
            <p:cNvSpPr txBox="1">
              <a:spLocks noChangeArrowheads="1"/>
            </p:cNvSpPr>
            <p:nvPr/>
          </p:nvSpPr>
          <p:spPr bwMode="auto">
            <a:xfrm>
              <a:off x="6534150" y="969963"/>
              <a:ext cx="474663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/>
                <a:t>v’=5</a:t>
              </a:r>
            </a:p>
          </p:txBody>
        </p:sp>
        <p:sp>
          <p:nvSpPr>
            <p:cNvPr id="685086" name="Line 30"/>
            <p:cNvSpPr>
              <a:spLocks noChangeShapeType="1"/>
            </p:cNvSpPr>
            <p:nvPr/>
          </p:nvSpPr>
          <p:spPr bwMode="auto">
            <a:xfrm flipV="1">
              <a:off x="7239000" y="1200150"/>
              <a:ext cx="0" cy="3124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87" name="Line 31"/>
            <p:cNvSpPr>
              <a:spLocks noChangeShapeType="1"/>
            </p:cNvSpPr>
            <p:nvPr/>
          </p:nvSpPr>
          <p:spPr bwMode="auto">
            <a:xfrm flipV="1">
              <a:off x="7315200" y="1276350"/>
              <a:ext cx="0" cy="3048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88" name="Line 32"/>
            <p:cNvSpPr>
              <a:spLocks noChangeShapeType="1"/>
            </p:cNvSpPr>
            <p:nvPr/>
          </p:nvSpPr>
          <p:spPr bwMode="auto">
            <a:xfrm flipV="1">
              <a:off x="7391400" y="1352550"/>
              <a:ext cx="0" cy="297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89" name="Line 33"/>
            <p:cNvSpPr>
              <a:spLocks noChangeShapeType="1"/>
            </p:cNvSpPr>
            <p:nvPr/>
          </p:nvSpPr>
          <p:spPr bwMode="auto">
            <a:xfrm flipV="1">
              <a:off x="7467600" y="1504950"/>
              <a:ext cx="0" cy="2819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90" name="Line 34"/>
            <p:cNvSpPr>
              <a:spLocks noChangeShapeType="1"/>
            </p:cNvSpPr>
            <p:nvPr/>
          </p:nvSpPr>
          <p:spPr bwMode="auto">
            <a:xfrm flipV="1">
              <a:off x="7543800" y="1733550"/>
              <a:ext cx="0" cy="259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91" name="Line 35"/>
            <p:cNvSpPr>
              <a:spLocks noChangeShapeType="1"/>
            </p:cNvSpPr>
            <p:nvPr/>
          </p:nvSpPr>
          <p:spPr bwMode="auto">
            <a:xfrm flipV="1">
              <a:off x="7620000" y="2038350"/>
              <a:ext cx="0" cy="2286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92" name="Line 36"/>
            <p:cNvSpPr>
              <a:spLocks noChangeShapeType="1"/>
            </p:cNvSpPr>
            <p:nvPr/>
          </p:nvSpPr>
          <p:spPr bwMode="auto">
            <a:xfrm>
              <a:off x="6686550" y="2876550"/>
              <a:ext cx="1752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93" name="Line 37"/>
            <p:cNvSpPr>
              <a:spLocks noChangeShapeType="1"/>
            </p:cNvSpPr>
            <p:nvPr/>
          </p:nvSpPr>
          <p:spPr bwMode="auto">
            <a:xfrm>
              <a:off x="6724650" y="3238500"/>
              <a:ext cx="1752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94" name="Line 38"/>
            <p:cNvSpPr>
              <a:spLocks noChangeShapeType="1"/>
            </p:cNvSpPr>
            <p:nvPr/>
          </p:nvSpPr>
          <p:spPr bwMode="auto">
            <a:xfrm>
              <a:off x="8001000" y="2038350"/>
              <a:ext cx="0" cy="2286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95" name="Line 39"/>
            <p:cNvSpPr>
              <a:spLocks noChangeShapeType="1"/>
            </p:cNvSpPr>
            <p:nvPr/>
          </p:nvSpPr>
          <p:spPr bwMode="auto">
            <a:xfrm>
              <a:off x="8077200" y="2038350"/>
              <a:ext cx="0" cy="182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96" name="Line 40"/>
            <p:cNvSpPr>
              <a:spLocks noChangeShapeType="1"/>
            </p:cNvSpPr>
            <p:nvPr/>
          </p:nvSpPr>
          <p:spPr bwMode="auto">
            <a:xfrm>
              <a:off x="8153400" y="2038350"/>
              <a:ext cx="0" cy="144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97" name="Line 41"/>
            <p:cNvSpPr>
              <a:spLocks noChangeShapeType="1"/>
            </p:cNvSpPr>
            <p:nvPr/>
          </p:nvSpPr>
          <p:spPr bwMode="auto">
            <a:xfrm>
              <a:off x="8229600" y="203835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98" name="Line 42"/>
            <p:cNvSpPr>
              <a:spLocks noChangeShapeType="1"/>
            </p:cNvSpPr>
            <p:nvPr/>
          </p:nvSpPr>
          <p:spPr bwMode="auto">
            <a:xfrm>
              <a:off x="8305800" y="2038350"/>
              <a:ext cx="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5099" name="Line 43"/>
            <p:cNvSpPr>
              <a:spLocks noChangeShapeType="1"/>
            </p:cNvSpPr>
            <p:nvPr/>
          </p:nvSpPr>
          <p:spPr bwMode="auto">
            <a:xfrm>
              <a:off x="8382000" y="203835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Mirror Image Rule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4512" y="3931179"/>
            <a:ext cx="3466419" cy="283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Mirror Image Rule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6740" y="1275805"/>
            <a:ext cx="6994202" cy="444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Straight Connector 44"/>
          <p:cNvCxnSpPr/>
          <p:nvPr/>
        </p:nvCxnSpPr>
        <p:spPr>
          <a:xfrm>
            <a:off x="504091" y="5467546"/>
            <a:ext cx="15990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97474" y="2524046"/>
            <a:ext cx="15990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33767" y="2310686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33355" y="2175703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33355" y="2053783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10"/>
          <p:cNvSpPr txBox="1">
            <a:spLocks noChangeArrowheads="1"/>
          </p:cNvSpPr>
          <p:nvPr/>
        </p:nvSpPr>
        <p:spPr bwMode="auto">
          <a:xfrm>
            <a:off x="-695" y="4914258"/>
            <a:ext cx="4299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 smtClean="0"/>
              <a:t>S</a:t>
            </a:r>
            <a:r>
              <a:rPr lang="en-US" sz="2400" i="0" baseline="-25000" dirty="0" smtClean="0"/>
              <a:t>0</a:t>
            </a:r>
            <a:endParaRPr lang="en-US" sz="2400" i="0" baseline="-25000" dirty="0"/>
          </a:p>
        </p:txBody>
      </p:sp>
      <p:sp>
        <p:nvSpPr>
          <p:cNvPr id="51" name="Text Box 10"/>
          <p:cNvSpPr txBox="1">
            <a:spLocks noChangeArrowheads="1"/>
          </p:cNvSpPr>
          <p:nvPr/>
        </p:nvSpPr>
        <p:spPr bwMode="auto">
          <a:xfrm>
            <a:off x="-18111" y="1892376"/>
            <a:ext cx="4299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 smtClean="0"/>
              <a:t>S</a:t>
            </a:r>
            <a:r>
              <a:rPr lang="en-US" sz="2400" i="0" baseline="-25000" dirty="0" smtClean="0"/>
              <a:t>1</a:t>
            </a:r>
            <a:endParaRPr lang="en-US" sz="2400" i="0" baseline="-25000" dirty="0"/>
          </a:p>
        </p:txBody>
      </p:sp>
      <p:sp>
        <p:nvSpPr>
          <p:cNvPr id="52" name="Text Box 10"/>
          <p:cNvSpPr txBox="1">
            <a:spLocks noChangeArrowheads="1"/>
          </p:cNvSpPr>
          <p:nvPr/>
        </p:nvSpPr>
        <p:spPr bwMode="auto">
          <a:xfrm>
            <a:off x="388167" y="2067651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1</a:t>
            </a:r>
            <a:endParaRPr lang="en-US" i="0" baseline="-25000" dirty="0"/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396876" y="1906542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2</a:t>
            </a:r>
            <a:endParaRPr lang="en-US" i="0" baseline="-25000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729001" y="1957990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Box 10"/>
          <p:cNvSpPr txBox="1">
            <a:spLocks noChangeArrowheads="1"/>
          </p:cNvSpPr>
          <p:nvPr/>
        </p:nvSpPr>
        <p:spPr bwMode="auto">
          <a:xfrm>
            <a:off x="405583" y="1784619"/>
            <a:ext cx="3609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Symbol" pitchFamily="18" charset="2"/>
              </a:rPr>
              <a:t>n</a:t>
            </a:r>
            <a:r>
              <a:rPr lang="en-US" sz="1600" baseline="-25000" dirty="0" smtClean="0">
                <a:latin typeface="Symbol" pitchFamily="18" charset="2"/>
              </a:rPr>
              <a:t>3</a:t>
            </a:r>
            <a:endParaRPr lang="en-US" sz="1600" i="0" baseline="-25000" dirty="0"/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401229" y="1671621"/>
            <a:ext cx="33695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Symbol" pitchFamily="18" charset="2"/>
              </a:rPr>
              <a:t>n</a:t>
            </a:r>
            <a:r>
              <a:rPr lang="en-US" sz="1400" baseline="-25000" dirty="0" smtClean="0">
                <a:latin typeface="Symbol" pitchFamily="18" charset="2"/>
              </a:rPr>
              <a:t>4</a:t>
            </a:r>
            <a:endParaRPr lang="en-US" sz="1400" i="0" baseline="-25000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755537" y="5284666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755125" y="5162746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55125" y="5014700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750771" y="4892781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Box 10"/>
          <p:cNvSpPr txBox="1">
            <a:spLocks noChangeArrowheads="1"/>
          </p:cNvSpPr>
          <p:nvPr/>
        </p:nvSpPr>
        <p:spPr bwMode="auto">
          <a:xfrm>
            <a:off x="370750" y="5058593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1</a:t>
            </a:r>
            <a:endParaRPr lang="en-US" i="0" baseline="-25000" dirty="0"/>
          </a:p>
        </p:txBody>
      </p:sp>
      <p:sp>
        <p:nvSpPr>
          <p:cNvPr id="70" name="Text Box 10"/>
          <p:cNvSpPr txBox="1">
            <a:spLocks noChangeArrowheads="1"/>
          </p:cNvSpPr>
          <p:nvPr/>
        </p:nvSpPr>
        <p:spPr bwMode="auto">
          <a:xfrm>
            <a:off x="366396" y="4897484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2</a:t>
            </a:r>
            <a:endParaRPr lang="en-US" i="0" baseline="-25000" dirty="0"/>
          </a:p>
        </p:txBody>
      </p:sp>
      <p:sp>
        <p:nvSpPr>
          <p:cNvPr id="71" name="Text Box 10"/>
          <p:cNvSpPr txBox="1">
            <a:spLocks noChangeArrowheads="1"/>
          </p:cNvSpPr>
          <p:nvPr/>
        </p:nvSpPr>
        <p:spPr bwMode="auto">
          <a:xfrm>
            <a:off x="375103" y="4775561"/>
            <a:ext cx="3609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Symbol" pitchFamily="18" charset="2"/>
              </a:rPr>
              <a:t>n</a:t>
            </a:r>
            <a:r>
              <a:rPr lang="en-US" sz="1600" baseline="-25000" dirty="0" smtClean="0">
                <a:latin typeface="Symbol" pitchFamily="18" charset="2"/>
              </a:rPr>
              <a:t>3</a:t>
            </a:r>
            <a:endParaRPr lang="en-US" sz="1600" i="0" baseline="-250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370749" y="4662563"/>
            <a:ext cx="33695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Symbol" pitchFamily="18" charset="2"/>
              </a:rPr>
              <a:t>n</a:t>
            </a:r>
            <a:r>
              <a:rPr lang="en-US" sz="1400" baseline="-25000" dirty="0" smtClean="0">
                <a:latin typeface="Symbol" pitchFamily="18" charset="2"/>
              </a:rPr>
              <a:t>4</a:t>
            </a:r>
            <a:endParaRPr lang="en-US" sz="1400" i="0" baseline="-25000" dirty="0"/>
          </a:p>
        </p:txBody>
      </p:sp>
      <p:pic>
        <p:nvPicPr>
          <p:cNvPr id="137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5401" y="5518708"/>
            <a:ext cx="5038694" cy="57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46653"/>
            <a:ext cx="1658177" cy="121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1475" y="1302069"/>
            <a:ext cx="2913063" cy="238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67601" y="1863774"/>
            <a:ext cx="1779816" cy="11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8697" y="1500189"/>
            <a:ext cx="2695303" cy="210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1476692" y="922830"/>
            <a:ext cx="14253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000" dirty="0" err="1">
                <a:latin typeface="Arial" pitchFamily="34" charset="0"/>
              </a:rPr>
              <a:t>fluorescein</a:t>
            </a:r>
            <a:endParaRPr lang="en-US" altLang="zh-TW" sz="2000" dirty="0">
              <a:latin typeface="Arial" pitchFamily="34" charset="0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5342711" y="983792"/>
            <a:ext cx="281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000" dirty="0" err="1">
                <a:latin typeface="Arial" pitchFamily="34" charset="0"/>
              </a:rPr>
              <a:t>ethidium</a:t>
            </a:r>
            <a:r>
              <a:rPr lang="en-US" altLang="zh-TW" sz="2000" dirty="0">
                <a:latin typeface="Arial" pitchFamily="34" charset="0"/>
              </a:rPr>
              <a:t> bromide 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Mirror Image Rule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66709" y="4072031"/>
            <a:ext cx="3727313" cy="268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1364252" y="5096422"/>
          <a:ext cx="2033587" cy="819150"/>
        </p:xfrm>
        <a:graphic>
          <a:graphicData uri="http://schemas.openxmlformats.org/presentationml/2006/ole">
            <p:oleObj spid="_x0000_s48133" name="CS ChemDraw Drawing" r:id="rId9" imgW="2034101" imgH="819450" progId="ChemDraw.Document.6.0">
              <p:embed/>
            </p:oleObj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633017" y="4371708"/>
            <a:ext cx="14959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000" dirty="0" err="1" smtClean="0">
                <a:latin typeface="Arial" pitchFamily="34" charset="0"/>
              </a:rPr>
              <a:t>Anthracene</a:t>
            </a:r>
            <a:endParaRPr lang="en-US" altLang="zh-TW" sz="20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File:Stokes shi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538" y="1267097"/>
            <a:ext cx="4486730" cy="3296374"/>
          </a:xfrm>
          <a:prstGeom prst="rect">
            <a:avLst/>
          </a:prstGeom>
          <a:noFill/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Stokes Shift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93620" y="2364678"/>
            <a:ext cx="3765427" cy="4567747"/>
            <a:chOff x="358486" y="2194859"/>
            <a:chExt cx="3765427" cy="4567747"/>
          </a:xfrm>
        </p:grpSpPr>
        <p:grpSp>
          <p:nvGrpSpPr>
            <p:cNvPr id="10" name="Group 6"/>
            <p:cNvGrpSpPr/>
            <p:nvPr/>
          </p:nvGrpSpPr>
          <p:grpSpPr>
            <a:xfrm>
              <a:off x="637727" y="2194859"/>
              <a:ext cx="3486186" cy="4567747"/>
              <a:chOff x="220630" y="2913017"/>
              <a:chExt cx="2929610" cy="3944983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0630" y="2913017"/>
                <a:ext cx="2228948" cy="39449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1683566" y="4250177"/>
                <a:ext cx="1466674" cy="717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Internal </a:t>
                </a:r>
              </a:p>
              <a:p>
                <a:r>
                  <a:rPr lang="en-US" sz="2400" dirty="0" smtClean="0"/>
                  <a:t>Conversion</a:t>
                </a:r>
                <a:endParaRPr lang="en-US" sz="2400" dirty="0"/>
              </a:p>
            </p:txBody>
          </p:sp>
        </p:grp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358486" y="3277946"/>
              <a:ext cx="4122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815191" y="2481818"/>
              <a:ext cx="4388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/>
                <a:t>1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13267" y="757644"/>
            <a:ext cx="41714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Stokes Shift:</a:t>
            </a:r>
          </a:p>
          <a:p>
            <a:pPr marL="234950"/>
            <a:r>
              <a:rPr lang="en-US" sz="2200" dirty="0" smtClean="0"/>
              <a:t>Difference in energy/wavelength between absorption max and emission max.</a:t>
            </a:r>
            <a:endParaRPr lang="en-US" sz="2200" dirty="0"/>
          </a:p>
        </p:txBody>
      </p:sp>
      <p:sp>
        <p:nvSpPr>
          <p:cNvPr id="16" name="Rectangle 15"/>
          <p:cNvSpPr/>
          <p:nvPr/>
        </p:nvSpPr>
        <p:spPr>
          <a:xfrm>
            <a:off x="5024806" y="4856255"/>
            <a:ext cx="36358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Sensitivity to local environment:</a:t>
            </a:r>
          </a:p>
          <a:p>
            <a:pPr marL="457200"/>
            <a:r>
              <a:rPr lang="en-US" sz="2000" dirty="0" smtClean="0"/>
              <a:t>Solvent polarity</a:t>
            </a:r>
          </a:p>
          <a:p>
            <a:pPr marL="457200"/>
            <a:r>
              <a:rPr lang="en-US" sz="2000" dirty="0" smtClean="0"/>
              <a:t>Temperature</a:t>
            </a:r>
          </a:p>
          <a:p>
            <a:pPr marL="457200"/>
            <a:r>
              <a:rPr lang="en-US" sz="2000" dirty="0" smtClean="0"/>
              <a:t>Hydrogen bonding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Solvent Dependence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3693" y="1959428"/>
            <a:ext cx="41714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Stokes Shift:</a:t>
            </a:r>
          </a:p>
          <a:p>
            <a:pPr marL="234950"/>
            <a:r>
              <a:rPr lang="en-US" sz="2200" dirty="0" smtClean="0"/>
              <a:t>Difference in energy/wavelength between absorption max and emission max.</a:t>
            </a:r>
            <a:endParaRPr lang="en-US" sz="2200" dirty="0"/>
          </a:p>
        </p:txBody>
      </p:sp>
      <p:sp>
        <p:nvSpPr>
          <p:cNvPr id="17" name="Rectangle 16"/>
          <p:cNvSpPr/>
          <p:nvPr/>
        </p:nvSpPr>
        <p:spPr>
          <a:xfrm>
            <a:off x="143449" y="5674025"/>
            <a:ext cx="42961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4-dimethylamino-4'-nitrostilbene (DNS)</a:t>
            </a:r>
            <a:endParaRPr lang="en-US" sz="2000" dirty="0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9749" y="937063"/>
            <a:ext cx="4585061" cy="350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8" name="Picture 4" descr="http://www.sigmaaldrich.com/medium/structureimages/77/mfcd0004187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402" y="3817166"/>
            <a:ext cx="2762250" cy="1876425"/>
          </a:xfrm>
          <a:prstGeom prst="rect">
            <a:avLst/>
          </a:prstGeom>
          <a:noFill/>
        </p:spPr>
      </p:pic>
      <p:pic>
        <p:nvPicPr>
          <p:cNvPr id="134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357" y="4664249"/>
            <a:ext cx="42481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5621238" y="6248792"/>
            <a:ext cx="23366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Solvatochromism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Solvatochromism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3236" y="1096057"/>
            <a:ext cx="5602604" cy="522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/>
          <p:nvPr/>
        </p:nvGrpSpPr>
        <p:grpSpPr>
          <a:xfrm>
            <a:off x="4105175" y="1975227"/>
            <a:ext cx="251249" cy="1749656"/>
            <a:chOff x="3004911" y="1066141"/>
            <a:chExt cx="251249" cy="1749656"/>
          </a:xfrm>
        </p:grpSpPr>
        <p:graphicFrame>
          <p:nvGraphicFramePr>
            <p:cNvPr id="41" name="Object 8"/>
            <p:cNvGraphicFramePr>
              <a:graphicFrameLocks noChangeAspect="1"/>
            </p:cNvGraphicFramePr>
            <p:nvPr/>
          </p:nvGraphicFramePr>
          <p:xfrm>
            <a:off x="3028566" y="1066141"/>
            <a:ext cx="227594" cy="1740945"/>
          </p:xfrm>
          <a:graphic>
            <a:graphicData uri="http://schemas.openxmlformats.org/presentationml/2006/ole">
              <p:oleObj spid="_x0000_s128014" name="CS ChemDraw Drawing" r:id="rId3" imgW="118318" imgH="688500" progId="ChemDraw.Document.6.0">
                <p:embed/>
              </p:oleObj>
            </a:graphicData>
          </a:graphic>
        </p:graphicFrame>
        <p:sp>
          <p:nvSpPr>
            <p:cNvPr id="42" name="Isosceles Triangle 41"/>
            <p:cNvSpPr/>
            <p:nvPr/>
          </p:nvSpPr>
          <p:spPr>
            <a:xfrm rot="10800000">
              <a:off x="3004911" y="2659680"/>
              <a:ext cx="181096" cy="156117"/>
            </a:xfrm>
            <a:prstGeom prst="triangl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3769112" y="1838357"/>
            <a:ext cx="579864" cy="858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>
                <a:solidFill>
                  <a:schemeClr val="tx2"/>
                </a:solidFill>
              </a:rPr>
              <a:t>Jablonski</a:t>
            </a:r>
            <a:r>
              <a:rPr lang="en-US" sz="3200" b="1" u="sng" dirty="0">
                <a:solidFill>
                  <a:schemeClr val="tx2"/>
                </a:solidFill>
              </a:rPr>
              <a:t> Diagram</a:t>
            </a:r>
          </a:p>
        </p:txBody>
      </p:sp>
      <p:sp>
        <p:nvSpPr>
          <p:cNvPr id="8" name="Rectangle 7"/>
          <p:cNvSpPr/>
          <p:nvPr/>
        </p:nvSpPr>
        <p:spPr>
          <a:xfrm>
            <a:off x="5812377" y="1461996"/>
            <a:ext cx="307648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Excitation</a:t>
            </a:r>
          </a:p>
          <a:p>
            <a:pPr algn="ctr"/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Internal Conversion</a:t>
            </a:r>
          </a:p>
          <a:p>
            <a:pPr algn="ctr"/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Fluorescence</a:t>
            </a:r>
          </a:p>
          <a:p>
            <a:pPr algn="ctr"/>
            <a:r>
              <a:rPr lang="en-US" sz="2400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Non-</a:t>
            </a:r>
            <a:r>
              <a:rPr lang="en-US" sz="2400" dirty="0" err="1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radiative</a:t>
            </a:r>
            <a:r>
              <a:rPr lang="en-US" sz="2400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decay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Intersystem Crossing</a:t>
            </a:r>
          </a:p>
          <a:p>
            <a:pPr algn="ctr"/>
            <a:r>
              <a:rPr lang="en-US" sz="2400" dirty="0" smtClean="0">
                <a:solidFill>
                  <a:srgbClr val="00CCFF"/>
                </a:solidFill>
                <a:latin typeface="Arial" pitchFamily="34" charset="0"/>
                <a:cs typeface="Arial" pitchFamily="34" charset="0"/>
              </a:rPr>
              <a:t>Phosphorescence</a:t>
            </a: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1665006" y="3747818"/>
            <a:ext cx="338650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1588806" y="1985924"/>
            <a:ext cx="154740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207806" y="3595418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S</a:t>
            </a:r>
            <a:r>
              <a:rPr lang="en-US" sz="2000" i="0" baseline="-25000" dirty="0" smtClean="0"/>
              <a:t>0</a:t>
            </a:r>
            <a:endParaRPr lang="en-US" sz="2000" i="0" baseline="-25000" dirty="0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209663" y="1681124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S</a:t>
            </a:r>
            <a:r>
              <a:rPr lang="en-US" sz="2000" i="0" baseline="-25000" dirty="0" smtClean="0"/>
              <a:t>1</a:t>
            </a:r>
            <a:endParaRPr lang="en-US" sz="2000" i="0" baseline="-25000" dirty="0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1593459" y="1524976"/>
            <a:ext cx="154275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214315" y="1309384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S</a:t>
            </a:r>
            <a:r>
              <a:rPr lang="en-US" sz="2000" i="0" baseline="-25000" dirty="0" smtClean="0"/>
              <a:t>2</a:t>
            </a:r>
            <a:endParaRPr lang="en-US" sz="2000" i="0" baseline="-250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895713" y="1559572"/>
            <a:ext cx="0" cy="2163337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193077" y="1555856"/>
            <a:ext cx="0" cy="416312"/>
          </a:xfrm>
          <a:prstGeom prst="straightConnector1">
            <a:avLst/>
          </a:prstGeom>
          <a:ln w="28575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766590" y="2031651"/>
            <a:ext cx="0" cy="1713560"/>
          </a:xfrm>
          <a:prstGeom prst="straightConnector1">
            <a:avLst/>
          </a:prstGeom>
          <a:ln w="28575">
            <a:solidFill>
              <a:srgbClr val="008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ine 4"/>
          <p:cNvSpPr>
            <a:spLocks noChangeShapeType="1"/>
          </p:cNvSpPr>
          <p:nvPr/>
        </p:nvSpPr>
        <p:spPr bwMode="auto">
          <a:xfrm flipV="1">
            <a:off x="1133911" y="1236909"/>
            <a:ext cx="0" cy="265326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23042" y="2401748"/>
            <a:ext cx="100914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i="0" dirty="0"/>
              <a:t>Energy</a:t>
            </a:r>
          </a:p>
        </p:txBody>
      </p:sp>
      <p:grpSp>
        <p:nvGrpSpPr>
          <p:cNvPr id="3" name="Group 38"/>
          <p:cNvGrpSpPr/>
          <p:nvPr/>
        </p:nvGrpSpPr>
        <p:grpSpPr>
          <a:xfrm>
            <a:off x="2313547" y="1956641"/>
            <a:ext cx="240101" cy="1771959"/>
            <a:chOff x="2904550" y="1724063"/>
            <a:chExt cx="240101" cy="1771959"/>
          </a:xfrm>
        </p:grpSpPr>
        <p:graphicFrame>
          <p:nvGraphicFramePr>
            <p:cNvPr id="7" name="Object 8"/>
            <p:cNvGraphicFramePr>
              <a:graphicFrameLocks noChangeAspect="1"/>
            </p:cNvGraphicFramePr>
            <p:nvPr/>
          </p:nvGraphicFramePr>
          <p:xfrm>
            <a:off x="2917057" y="1724063"/>
            <a:ext cx="227594" cy="1740945"/>
          </p:xfrm>
          <a:graphic>
            <a:graphicData uri="http://schemas.openxmlformats.org/presentationml/2006/ole">
              <p:oleObj spid="_x0000_s128015" name="CS ChemDraw Drawing" r:id="rId4" imgW="118318" imgH="688500" progId="ChemDraw.Document.6.0">
                <p:embed/>
              </p:oleObj>
            </a:graphicData>
          </a:graphic>
        </p:graphicFrame>
        <p:sp>
          <p:nvSpPr>
            <p:cNvPr id="23" name="Isosceles Triangle 22"/>
            <p:cNvSpPr/>
            <p:nvPr/>
          </p:nvSpPr>
          <p:spPr>
            <a:xfrm rot="10800000">
              <a:off x="2904550" y="3339905"/>
              <a:ext cx="181096" cy="156117"/>
            </a:xfrm>
            <a:prstGeom prst="triangl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Line 7"/>
          <p:cNvSpPr>
            <a:spLocks noChangeShapeType="1"/>
          </p:cNvSpPr>
          <p:nvPr/>
        </p:nvSpPr>
        <p:spPr bwMode="auto">
          <a:xfrm>
            <a:off x="3491947" y="2662431"/>
            <a:ext cx="154740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7"/>
          <p:cNvSpPr>
            <a:spLocks noChangeShapeType="1"/>
          </p:cNvSpPr>
          <p:nvPr/>
        </p:nvSpPr>
        <p:spPr bwMode="auto">
          <a:xfrm>
            <a:off x="3496600" y="2201483"/>
            <a:ext cx="154275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5065260" y="2457991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T</a:t>
            </a:r>
            <a:r>
              <a:rPr lang="en-US" sz="2000" i="0" baseline="-25000" dirty="0" smtClean="0"/>
              <a:t>1</a:t>
            </a:r>
            <a:endParaRPr lang="en-US" sz="2000" i="0" baseline="-25000" dirty="0"/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5069912" y="2008194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T</a:t>
            </a:r>
            <a:r>
              <a:rPr lang="en-US" sz="2000" i="0" baseline="-25000" dirty="0" smtClean="0"/>
              <a:t>2</a:t>
            </a:r>
            <a:endParaRPr lang="en-US" sz="2000" i="0" baseline="-25000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3137213" y="2009339"/>
            <a:ext cx="341964" cy="654209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4658577" y="2685857"/>
            <a:ext cx="0" cy="1048208"/>
          </a:xfrm>
          <a:prstGeom prst="straightConnector1">
            <a:avLst/>
          </a:prstGeom>
          <a:ln w="28575">
            <a:solidFill>
              <a:srgbClr val="00CC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3754250" y="2708153"/>
            <a:ext cx="0" cy="99988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248268" y="1007106"/>
            <a:ext cx="2217905" cy="28830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99400" y="5909316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524800" y="4817116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58562556"/>
              </p:ext>
            </p:extLst>
          </p:nvPr>
        </p:nvGraphicFramePr>
        <p:xfrm>
          <a:off x="1639100" y="5518791"/>
          <a:ext cx="187325" cy="679450"/>
        </p:xfrm>
        <a:graphic>
          <a:graphicData uri="http://schemas.openxmlformats.org/presentationml/2006/ole">
            <p:oleObj spid="_x0000_s128016" name="CS ChemDraw Drawing" r:id="rId5" imgW="91035" imgH="328860" progId="ChemDraw.Document.6.0">
              <p:embed/>
            </p:oleObj>
          </a:graphicData>
        </a:graphic>
      </p:graphicFrame>
      <p:graphicFrame>
        <p:nvGraphicFramePr>
          <p:cNvPr id="3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25870179"/>
              </p:ext>
            </p:extLst>
          </p:nvPr>
        </p:nvGraphicFramePr>
        <p:xfrm>
          <a:off x="1810550" y="4534541"/>
          <a:ext cx="163513" cy="666750"/>
        </p:xfrm>
        <a:graphic>
          <a:graphicData uri="http://schemas.openxmlformats.org/presentationml/2006/ole">
            <p:oleObj spid="_x0000_s128017" name="CS ChemDraw Drawing" r:id="rId6" imgW="80229" imgH="328590" progId="ChemDraw.Document.6.0">
              <p:embed/>
            </p:oleObj>
          </a:graphicData>
        </a:graphic>
      </p:graphicFrame>
      <p:cxnSp>
        <p:nvCxnSpPr>
          <p:cNvPr id="39" name="Straight Arrow Connector 38"/>
          <p:cNvCxnSpPr/>
          <p:nvPr/>
        </p:nvCxnSpPr>
        <p:spPr>
          <a:xfrm>
            <a:off x="2494643" y="5559155"/>
            <a:ext cx="127446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452114" y="4904196"/>
            <a:ext cx="128797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Intersystem Crossing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45045" y="6150114"/>
            <a:ext cx="174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Singlet Excited State (S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824004" y="6164628"/>
            <a:ext cx="174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Triplet Excited State (T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4388754" y="5909316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414154" y="4817116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36204652"/>
              </p:ext>
            </p:extLst>
          </p:nvPr>
        </p:nvGraphicFramePr>
        <p:xfrm>
          <a:off x="4528454" y="5518791"/>
          <a:ext cx="187325" cy="679450"/>
        </p:xfrm>
        <a:graphic>
          <a:graphicData uri="http://schemas.openxmlformats.org/presentationml/2006/ole">
            <p:oleObj spid="_x0000_s128018" name="CS ChemDraw Drawing" r:id="rId7" imgW="91035" imgH="328860" progId="ChemDraw.Document.6.0">
              <p:embed/>
            </p:oleObj>
          </a:graphicData>
        </a:graphic>
      </p:graphicFrame>
      <p:cxnSp>
        <p:nvCxnSpPr>
          <p:cNvPr id="51" name="Straight Arrow Connector 50"/>
          <p:cNvCxnSpPr/>
          <p:nvPr/>
        </p:nvCxnSpPr>
        <p:spPr>
          <a:xfrm>
            <a:off x="5162126" y="5589483"/>
            <a:ext cx="121586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5221408" y="5220151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Emission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6751902" y="5894802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777302" y="4802602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44108310"/>
              </p:ext>
            </p:extLst>
          </p:nvPr>
        </p:nvGraphicFramePr>
        <p:xfrm>
          <a:off x="6917003" y="5457768"/>
          <a:ext cx="187325" cy="679923"/>
        </p:xfrm>
        <a:graphic>
          <a:graphicData uri="http://schemas.openxmlformats.org/presentationml/2006/ole">
            <p:oleObj spid="_x0000_s128019" name="CS ChemDraw Drawing" r:id="rId8" imgW="91035" imgH="328860" progId="ChemDraw.Document.6.0">
              <p:embed/>
            </p:oleObj>
          </a:graphicData>
        </a:graphic>
      </p:graphicFrame>
      <p:graphicFrame>
        <p:nvGraphicFramePr>
          <p:cNvPr id="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99555845"/>
              </p:ext>
            </p:extLst>
          </p:nvPr>
        </p:nvGraphicFramePr>
        <p:xfrm>
          <a:off x="7062369" y="5600246"/>
          <a:ext cx="164198" cy="666046"/>
        </p:xfrm>
        <a:graphic>
          <a:graphicData uri="http://schemas.openxmlformats.org/presentationml/2006/ole">
            <p:oleObj spid="_x0000_s128020" name="CS ChemDraw Drawing" r:id="rId9" imgW="80229" imgH="328590" progId="ChemDraw.Document.6.0">
              <p:embed/>
            </p:oleObj>
          </a:graphicData>
        </a:graphic>
      </p:graphicFrame>
      <p:sp>
        <p:nvSpPr>
          <p:cNvPr id="58" name="Freeform 97"/>
          <p:cNvSpPr>
            <a:spLocks noChangeAspect="1"/>
          </p:cNvSpPr>
          <p:nvPr/>
        </p:nvSpPr>
        <p:spPr bwMode="auto">
          <a:xfrm rot="19974480" flipH="1">
            <a:off x="5004006" y="5035545"/>
            <a:ext cx="731267" cy="137721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162126" y="4552286"/>
            <a:ext cx="467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h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n</a:t>
            </a:r>
            <a:endParaRPr lang="en-US" sz="2000" dirty="0">
              <a:solidFill>
                <a:srgbClr val="FF0000"/>
              </a:solidFill>
              <a:latin typeface="Symbol" pitchFamily="18" charset="2"/>
            </a:endParaRPr>
          </a:p>
        </p:txBody>
      </p:sp>
      <p:graphicFrame>
        <p:nvGraphicFramePr>
          <p:cNvPr id="6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79989365"/>
              </p:ext>
            </p:extLst>
          </p:nvPr>
        </p:nvGraphicFramePr>
        <p:xfrm>
          <a:off x="4528454" y="4439291"/>
          <a:ext cx="187325" cy="679450"/>
        </p:xfrm>
        <a:graphic>
          <a:graphicData uri="http://schemas.openxmlformats.org/presentationml/2006/ole">
            <p:oleObj spid="_x0000_s128021" name="CS ChemDraw Drawing" r:id="rId10" imgW="91035" imgH="328860" progId="ChemDraw.Document.6.0">
              <p:embed/>
            </p:oleObj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6298684" y="6142860"/>
            <a:ext cx="1539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Ground State (S</a:t>
            </a:r>
            <a:r>
              <a:rPr lang="en-US" sz="2000" b="1" baseline="-25000" dirty="0" smtClean="0"/>
              <a:t>0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387086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" grpId="0"/>
      <p:bldP spid="45" grpId="0"/>
      <p:bldP spid="46" grpId="0"/>
      <p:bldP spid="52" grpId="0"/>
      <p:bldP spid="58" grpId="0" animBg="1"/>
      <p:bldP spid="59" grpId="0"/>
      <p:bldP spid="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67922505"/>
              </p:ext>
            </p:extLst>
          </p:nvPr>
        </p:nvGraphicFramePr>
        <p:xfrm>
          <a:off x="1870687" y="2043731"/>
          <a:ext cx="1976437" cy="2114550"/>
        </p:xfrm>
        <a:graphic>
          <a:graphicData uri="http://schemas.openxmlformats.org/presentationml/2006/ole">
            <p:oleObj spid="_x0000_s129049" name="CS ChemDraw Drawing" r:id="rId3" imgW="4538520" imgH="4856400" progId="ChemDraw.Document.6.0">
              <p:embed/>
            </p:oleObj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57052751"/>
              </p:ext>
            </p:extLst>
          </p:nvPr>
        </p:nvGraphicFramePr>
        <p:xfrm>
          <a:off x="941184" y="3948216"/>
          <a:ext cx="1976260" cy="2114525"/>
        </p:xfrm>
        <a:graphic>
          <a:graphicData uri="http://schemas.openxmlformats.org/presentationml/2006/ole">
            <p:oleObj spid="_x0000_s129050" name="CS ChemDraw Drawing" r:id="rId4" imgW="4538520" imgH="4856400" progId="ChemDraw.Document.6.0">
              <p:embed/>
            </p:oleObj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82366116"/>
              </p:ext>
            </p:extLst>
          </p:nvPr>
        </p:nvGraphicFramePr>
        <p:xfrm>
          <a:off x="1181714" y="1217627"/>
          <a:ext cx="2113399" cy="2260373"/>
        </p:xfrm>
        <a:graphic>
          <a:graphicData uri="http://schemas.openxmlformats.org/presentationml/2006/ole">
            <p:oleObj spid="_x0000_s129051" name="CS ChemDraw Drawing" r:id="rId5" imgW="4538520" imgH="4856400" progId="ChemDraw.Document.6.0">
              <p:embed/>
            </p:oleObj>
          </a:graphicData>
        </a:graphic>
      </p:graphicFrame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373788" y="1562465"/>
            <a:ext cx="0" cy="45712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-14578" y="3753215"/>
            <a:ext cx="100914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i="0" dirty="0" smtClean="0"/>
              <a:t>E</a:t>
            </a:r>
            <a:endParaRPr lang="en-US" sz="2000" b="1" i="0" dirty="0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926365" y="5772044"/>
            <a:ext cx="219242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1009031" y="3133181"/>
            <a:ext cx="113663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95290" y="5554329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>
                <a:solidFill>
                  <a:srgbClr val="0000FF"/>
                </a:solidFill>
              </a:rPr>
              <a:t>S</a:t>
            </a:r>
            <a:r>
              <a:rPr lang="en-US" sz="2000" i="0" baseline="-25000" dirty="0" smtClean="0">
                <a:solidFill>
                  <a:srgbClr val="0000FF"/>
                </a:solidFill>
              </a:rPr>
              <a:t>0</a:t>
            </a:r>
            <a:endParaRPr lang="en-US" sz="2000" i="0" baseline="-25000" dirty="0">
              <a:solidFill>
                <a:srgbClr val="0000FF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29888" y="2828381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>
                <a:solidFill>
                  <a:srgbClr val="0000FF"/>
                </a:solidFill>
              </a:rPr>
              <a:t>S</a:t>
            </a:r>
            <a:r>
              <a:rPr lang="en-US" sz="2000" i="0" baseline="-25000" dirty="0" smtClean="0">
                <a:solidFill>
                  <a:srgbClr val="0000FF"/>
                </a:solidFill>
              </a:rPr>
              <a:t>1</a:t>
            </a:r>
            <a:endParaRPr lang="en-US" sz="2000" i="0" baseline="-25000" dirty="0">
              <a:solidFill>
                <a:srgbClr val="0000FF"/>
              </a:solidFill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1013684" y="966130"/>
            <a:ext cx="226396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34540" y="750538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>
                <a:solidFill>
                  <a:srgbClr val="0000FF"/>
                </a:solidFill>
              </a:rPr>
              <a:t>S</a:t>
            </a:r>
            <a:r>
              <a:rPr lang="en-US" sz="2000" i="0" baseline="-25000" dirty="0" smtClean="0">
                <a:solidFill>
                  <a:srgbClr val="0000FF"/>
                </a:solidFill>
              </a:rPr>
              <a:t>2</a:t>
            </a:r>
            <a:endParaRPr lang="en-US" sz="2000" i="0" baseline="-25000" dirty="0">
              <a:solidFill>
                <a:srgbClr val="0000FF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433361" y="2061363"/>
            <a:ext cx="0" cy="37594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40875" y="892566"/>
            <a:ext cx="36532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smtClean="0">
                <a:solidFill>
                  <a:srgbClr val="FF0000"/>
                </a:solidFill>
              </a:rPr>
              <a:t>1) </a:t>
            </a:r>
            <a:r>
              <a:rPr lang="en-US" sz="2400" dirty="0" smtClean="0"/>
              <a:t>Excitation</a:t>
            </a:r>
          </a:p>
          <a:p>
            <a:pPr marL="800100" lvl="1" indent="-342900"/>
            <a:r>
              <a:rPr lang="en-US" sz="2400" dirty="0" smtClean="0"/>
              <a:t>-Very fast (10</a:t>
            </a:r>
            <a:r>
              <a:rPr lang="en-US" sz="2400" baseline="30000" dirty="0" smtClean="0"/>
              <a:t>-15</a:t>
            </a:r>
            <a:r>
              <a:rPr lang="en-US" sz="2400" dirty="0" smtClean="0"/>
              <a:t> s) </a:t>
            </a:r>
          </a:p>
          <a:p>
            <a:pPr marL="800100" lvl="1" indent="-342900"/>
            <a:r>
              <a:rPr lang="en-US" sz="2400" dirty="0" smtClean="0"/>
              <a:t>-No structure change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2) </a:t>
            </a:r>
            <a:r>
              <a:rPr lang="en-US" sz="2400" dirty="0" smtClean="0"/>
              <a:t>Internal Conversion</a:t>
            </a:r>
          </a:p>
          <a:p>
            <a:pPr marL="457200"/>
            <a:r>
              <a:rPr lang="en-US" sz="2400" dirty="0" smtClean="0"/>
              <a:t>-Fast (10</a:t>
            </a:r>
            <a:r>
              <a:rPr lang="en-US" sz="2400" baseline="30000" dirty="0" smtClean="0"/>
              <a:t>-12</a:t>
            </a:r>
            <a:r>
              <a:rPr lang="en-US" sz="2400" dirty="0" smtClean="0"/>
              <a:t> s) </a:t>
            </a:r>
          </a:p>
          <a:p>
            <a:pPr marL="457200"/>
            <a:r>
              <a:rPr lang="en-US" sz="2400" dirty="0" smtClean="0"/>
              <a:t>-Structure change</a:t>
            </a:r>
          </a:p>
          <a:p>
            <a:pPr marL="457200"/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3) </a:t>
            </a:r>
            <a:r>
              <a:rPr lang="en-US" sz="2400" dirty="0" smtClean="0"/>
              <a:t>Intersystem Crossing</a:t>
            </a:r>
            <a:endParaRPr lang="en-US" sz="2400" dirty="0"/>
          </a:p>
          <a:p>
            <a:pPr marL="457200"/>
            <a:r>
              <a:rPr lang="en-US" sz="2400" dirty="0"/>
              <a:t>-Fast (10</a:t>
            </a:r>
            <a:r>
              <a:rPr lang="en-US" sz="2400" baseline="30000" dirty="0"/>
              <a:t>-12</a:t>
            </a:r>
            <a:r>
              <a:rPr lang="en-US" sz="2400" dirty="0"/>
              <a:t> s) </a:t>
            </a:r>
          </a:p>
          <a:p>
            <a:pPr marL="457200"/>
            <a:r>
              <a:rPr lang="en-US" sz="2400" dirty="0" smtClean="0"/>
              <a:t>-No Structure </a:t>
            </a:r>
            <a:r>
              <a:rPr lang="en-US" sz="2400" dirty="0"/>
              <a:t>change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4) </a:t>
            </a:r>
            <a:r>
              <a:rPr lang="en-US" sz="2400" dirty="0" smtClean="0"/>
              <a:t>Phosphorescence</a:t>
            </a:r>
          </a:p>
          <a:p>
            <a:pPr marL="457200"/>
            <a:r>
              <a:rPr lang="en-US" sz="2400" dirty="0" smtClean="0"/>
              <a:t>-”Slow” (10</a:t>
            </a:r>
            <a:r>
              <a:rPr lang="en-US" sz="2400" baseline="30000" dirty="0" smtClean="0"/>
              <a:t>-6</a:t>
            </a:r>
            <a:r>
              <a:rPr lang="en-US" sz="2400" dirty="0" smtClean="0"/>
              <a:t> s) </a:t>
            </a:r>
          </a:p>
          <a:p>
            <a:pPr marL="457200"/>
            <a:r>
              <a:rPr lang="en-US" sz="2400" dirty="0" smtClean="0"/>
              <a:t>- No structure change</a:t>
            </a:r>
          </a:p>
        </p:txBody>
      </p:sp>
      <p:sp>
        <p:nvSpPr>
          <p:cNvPr id="30" name="Line 4"/>
          <p:cNvSpPr>
            <a:spLocks noChangeShapeType="1"/>
          </p:cNvSpPr>
          <p:nvPr/>
        </p:nvSpPr>
        <p:spPr bwMode="auto">
          <a:xfrm flipV="1">
            <a:off x="408203" y="6286133"/>
            <a:ext cx="292096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1151965" y="6358527"/>
            <a:ext cx="140794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i="0" dirty="0" smtClean="0"/>
              <a:t>Geometry</a:t>
            </a:r>
            <a:endParaRPr lang="en-US" sz="2000" b="1" i="0" dirty="0"/>
          </a:p>
        </p:txBody>
      </p:sp>
      <p:sp>
        <p:nvSpPr>
          <p:cNvPr id="33" name="TextBox 32"/>
          <p:cNvSpPr txBox="1"/>
          <p:nvPr/>
        </p:nvSpPr>
        <p:spPr>
          <a:xfrm>
            <a:off x="1053180" y="3289769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756431" y="3125022"/>
            <a:ext cx="389237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316135" y="3871943"/>
            <a:ext cx="0" cy="99391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760504" y="2655805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1664694" y="3871943"/>
            <a:ext cx="226862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3933314" y="3670435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>
                <a:solidFill>
                  <a:srgbClr val="0000FF"/>
                </a:solidFill>
              </a:rPr>
              <a:t>T</a:t>
            </a:r>
            <a:r>
              <a:rPr lang="en-US" sz="2000" i="0" baseline="-25000" dirty="0" smtClean="0">
                <a:solidFill>
                  <a:srgbClr val="0000FF"/>
                </a:solidFill>
              </a:rPr>
              <a:t>1</a:t>
            </a:r>
            <a:endParaRPr lang="en-US" sz="2000" i="0" baseline="-25000" dirty="0">
              <a:solidFill>
                <a:srgbClr val="0000FF"/>
              </a:solidFill>
            </a:endParaRPr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>
            <a:off x="1669347" y="1704892"/>
            <a:ext cx="226396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3970374" y="1504837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>
                <a:solidFill>
                  <a:srgbClr val="0000FF"/>
                </a:solidFill>
              </a:rPr>
              <a:t>T</a:t>
            </a:r>
            <a:r>
              <a:rPr lang="en-US" sz="2000" i="0" baseline="-25000" dirty="0" smtClean="0">
                <a:solidFill>
                  <a:srgbClr val="0000FF"/>
                </a:solidFill>
              </a:rPr>
              <a:t>2</a:t>
            </a:r>
            <a:endParaRPr lang="en-US" sz="2000" i="0" baseline="-25000" dirty="0">
              <a:solidFill>
                <a:srgbClr val="0000FF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421962" y="2095836"/>
            <a:ext cx="281394" cy="108019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531460" y="2023727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Phosphorescence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2150853" y="3112304"/>
            <a:ext cx="165282" cy="75963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182540" y="322851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943054" y="4313605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04312" y="5137142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1785257" y="4848090"/>
            <a:ext cx="523620" cy="99391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8859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4" grpId="0"/>
      <p:bldP spid="35" grpId="0"/>
      <p:bldP spid="54" grpId="0"/>
      <p:bldP spid="55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Emission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4092" y="1778773"/>
            <a:ext cx="3236223" cy="232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489" y="1912763"/>
            <a:ext cx="3679933" cy="188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99480" y="1108588"/>
            <a:ext cx="3700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Fluorescence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265044" y="1108588"/>
            <a:ext cx="3700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Phosphorescence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77809" y="4267202"/>
            <a:ext cx="1814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Rates:</a:t>
            </a:r>
          </a:p>
          <a:p>
            <a:pPr algn="r"/>
            <a:r>
              <a:rPr lang="en-US" sz="2400" b="1" dirty="0" smtClean="0"/>
              <a:t>Lifetime:</a:t>
            </a:r>
          </a:p>
          <a:p>
            <a:pPr algn="r"/>
            <a:r>
              <a:rPr lang="en-US" sz="2400" b="1" dirty="0" smtClean="0">
                <a:latin typeface="Symbol" pitchFamily="18" charset="2"/>
              </a:rPr>
              <a:t>Dl</a:t>
            </a:r>
            <a:r>
              <a:rPr lang="en-US" sz="2400" b="1" dirty="0" smtClean="0"/>
              <a:t>:</a:t>
            </a:r>
          </a:p>
          <a:p>
            <a:pPr algn="r"/>
            <a:r>
              <a:rPr lang="en-US" sz="2400" b="1" dirty="0" smtClean="0"/>
              <a:t>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sensitive: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78319" y="4267205"/>
            <a:ext cx="2024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Fast (10</a:t>
            </a:r>
            <a:r>
              <a:rPr lang="en-US" sz="2400" baseline="30000" dirty="0" smtClean="0"/>
              <a:t>-9</a:t>
            </a:r>
            <a:r>
              <a:rPr lang="en-US" sz="2400" dirty="0" smtClean="0"/>
              <a:t>s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r>
              <a:rPr lang="en-US" sz="2400" dirty="0" smtClean="0"/>
              <a:t>nanoseconds</a:t>
            </a:r>
          </a:p>
          <a:p>
            <a:r>
              <a:rPr lang="en-US" sz="2400" dirty="0" smtClean="0"/>
              <a:t>&lt;100 nm</a:t>
            </a:r>
          </a:p>
          <a:p>
            <a:r>
              <a:rPr lang="en-US" sz="2400" dirty="0" smtClean="0"/>
              <a:t>no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80319" y="4256092"/>
            <a:ext cx="25889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Slow (10</a:t>
            </a:r>
            <a:r>
              <a:rPr lang="en-US" sz="2400" baseline="30000" dirty="0" smtClean="0"/>
              <a:t>-6 </a:t>
            </a:r>
            <a:r>
              <a:rPr lang="en-US" sz="2400" dirty="0" smtClean="0"/>
              <a:t>– 0.1  s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r>
              <a:rPr lang="en-US" sz="2400" dirty="0" smtClean="0"/>
              <a:t>&gt;</a:t>
            </a:r>
            <a:r>
              <a:rPr lang="en-US" sz="2400" dirty="0" err="1" smtClean="0"/>
              <a:t>microseonds</a:t>
            </a:r>
            <a:endParaRPr lang="en-US" sz="2400" dirty="0" smtClean="0"/>
          </a:p>
          <a:p>
            <a:r>
              <a:rPr lang="en-US" sz="2400" dirty="0" smtClean="0"/>
              <a:t>&gt;100 nm</a:t>
            </a:r>
          </a:p>
          <a:p>
            <a:r>
              <a:rPr lang="en-US" sz="2400" dirty="0" smtClean="0"/>
              <a:t>Yes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 </a:t>
            </a:r>
            <a:r>
              <a:rPr lang="en-US" sz="3200" b="1" u="sng" dirty="0" err="1" smtClean="0">
                <a:solidFill>
                  <a:schemeClr val="tx2"/>
                </a:solidFill>
              </a:rPr>
              <a:t>vs</a:t>
            </a:r>
            <a:r>
              <a:rPr lang="en-US" sz="3200" b="1" u="sng" dirty="0" smtClean="0">
                <a:solidFill>
                  <a:schemeClr val="tx2"/>
                </a:solidFill>
              </a:rPr>
              <a:t> Phosphorescence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41" name="Line 6"/>
          <p:cNvSpPr>
            <a:spLocks noChangeShapeType="1"/>
          </p:cNvSpPr>
          <p:nvPr/>
        </p:nvSpPr>
        <p:spPr bwMode="auto">
          <a:xfrm>
            <a:off x="1907024" y="5387113"/>
            <a:ext cx="552437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7"/>
          <p:cNvSpPr>
            <a:spLocks noChangeShapeType="1"/>
          </p:cNvSpPr>
          <p:nvPr/>
        </p:nvSpPr>
        <p:spPr bwMode="auto">
          <a:xfrm>
            <a:off x="1782720" y="2512954"/>
            <a:ext cx="252426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1440599" y="5151205"/>
            <a:ext cx="50250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2400" i="0" dirty="0" smtClean="0"/>
              <a:t>S</a:t>
            </a:r>
            <a:r>
              <a:rPr lang="en-US" sz="2400" i="0" baseline="-25000" dirty="0" smtClean="0"/>
              <a:t>0</a:t>
            </a:r>
            <a:endParaRPr lang="en-US" sz="2400" i="0" baseline="-25000" dirty="0"/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1278528" y="2269737"/>
            <a:ext cx="53757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2400" i="0" dirty="0" smtClean="0"/>
              <a:t>S</a:t>
            </a:r>
            <a:r>
              <a:rPr lang="en-US" sz="2400" i="0" baseline="-25000" dirty="0" smtClean="0"/>
              <a:t>1</a:t>
            </a:r>
            <a:endParaRPr lang="en-US" sz="2400" i="0" baseline="-25000" dirty="0"/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2638974" y="1981200"/>
            <a:ext cx="0" cy="3365281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3331114" y="2587548"/>
            <a:ext cx="0" cy="2795312"/>
          </a:xfrm>
          <a:prstGeom prst="straightConnector1">
            <a:avLst/>
          </a:prstGeom>
          <a:ln w="38100">
            <a:solidFill>
              <a:srgbClr val="008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Line 4"/>
          <p:cNvSpPr>
            <a:spLocks noChangeShapeType="1"/>
          </p:cNvSpPr>
          <p:nvPr/>
        </p:nvSpPr>
        <p:spPr bwMode="auto">
          <a:xfrm flipV="1">
            <a:off x="1040655" y="1291094"/>
            <a:ext cx="0" cy="432824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591343" y="3191284"/>
            <a:ext cx="42465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i="0" dirty="0" smtClean="0"/>
              <a:t>E</a:t>
            </a:r>
            <a:endParaRPr lang="en-US" sz="2800" b="1" i="0" dirty="0"/>
          </a:p>
        </p:txBody>
      </p:sp>
      <p:sp>
        <p:nvSpPr>
          <p:cNvPr id="60" name="Line 7"/>
          <p:cNvSpPr>
            <a:spLocks noChangeShapeType="1"/>
          </p:cNvSpPr>
          <p:nvPr/>
        </p:nvSpPr>
        <p:spPr bwMode="auto">
          <a:xfrm>
            <a:off x="4887294" y="3616533"/>
            <a:ext cx="252426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Text Box 11"/>
          <p:cNvSpPr txBox="1">
            <a:spLocks noChangeArrowheads="1"/>
          </p:cNvSpPr>
          <p:nvPr/>
        </p:nvSpPr>
        <p:spPr bwMode="auto">
          <a:xfrm>
            <a:off x="7377623" y="3371932"/>
            <a:ext cx="43954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 smtClean="0"/>
              <a:t>T</a:t>
            </a:r>
            <a:r>
              <a:rPr lang="en-US" sz="2400" i="0" baseline="-25000" dirty="0" smtClean="0"/>
              <a:t>1</a:t>
            </a:r>
            <a:endParaRPr lang="en-US" sz="2400" i="0" baseline="-25000" dirty="0"/>
          </a:p>
        </p:txBody>
      </p:sp>
      <p:cxnSp>
        <p:nvCxnSpPr>
          <p:cNvPr id="64" name="Straight Arrow Connector 63"/>
          <p:cNvCxnSpPr/>
          <p:nvPr/>
        </p:nvCxnSpPr>
        <p:spPr>
          <a:xfrm flipH="1" flipV="1">
            <a:off x="4308620" y="2551151"/>
            <a:ext cx="557842" cy="1067204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5850605" y="3654748"/>
            <a:ext cx="0" cy="1709931"/>
          </a:xfrm>
          <a:prstGeom prst="straightConnector1">
            <a:avLst/>
          </a:prstGeom>
          <a:ln w="38100">
            <a:solidFill>
              <a:srgbClr val="00CC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1782720" y="1966854"/>
            <a:ext cx="252426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Text Box 11"/>
          <p:cNvSpPr txBox="1">
            <a:spLocks noChangeArrowheads="1"/>
          </p:cNvSpPr>
          <p:nvPr/>
        </p:nvSpPr>
        <p:spPr bwMode="auto">
          <a:xfrm>
            <a:off x="1278528" y="1723637"/>
            <a:ext cx="53757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2400" i="0" dirty="0" smtClean="0"/>
              <a:t>S</a:t>
            </a:r>
            <a:r>
              <a:rPr lang="en-US" sz="2400" i="0" baseline="-25000" dirty="0" smtClean="0"/>
              <a:t>2</a:t>
            </a:r>
            <a:endParaRPr lang="en-US" sz="2400" i="0" baseline="-25000" dirty="0"/>
          </a:p>
        </p:txBody>
      </p:sp>
      <p:cxnSp>
        <p:nvCxnSpPr>
          <p:cNvPr id="72" name="Straight Arrow Connector 71"/>
          <p:cNvCxnSpPr/>
          <p:nvPr/>
        </p:nvCxnSpPr>
        <p:spPr>
          <a:xfrm flipV="1">
            <a:off x="3026314" y="1965248"/>
            <a:ext cx="0" cy="549352"/>
          </a:xfrm>
          <a:prstGeom prst="straightConnector1">
            <a:avLst/>
          </a:prstGeom>
          <a:ln w="381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1116934" y="3595638"/>
            <a:ext cx="15199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Excitation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(10</a:t>
            </a:r>
            <a:r>
              <a:rPr lang="en-US" sz="2400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-15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s)</a:t>
            </a:r>
          </a:p>
        </p:txBody>
      </p:sp>
      <p:sp>
        <p:nvSpPr>
          <p:cNvPr id="77" name="Rectangle 76"/>
          <p:cNvSpPr/>
          <p:nvPr/>
        </p:nvSpPr>
        <p:spPr>
          <a:xfrm>
            <a:off x="3310754" y="4052838"/>
            <a:ext cx="20345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Fluorescence</a:t>
            </a:r>
          </a:p>
          <a:p>
            <a:pPr algn="ctr"/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(10</a:t>
            </a:r>
            <a:r>
              <a:rPr lang="en-US" sz="2400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-9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s)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800445" y="4065538"/>
            <a:ext cx="26516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Phosphorescence</a:t>
            </a:r>
          </a:p>
          <a:p>
            <a:pPr algn="ctr"/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(10</a:t>
            </a:r>
            <a:r>
              <a:rPr lang="en-US" sz="2400" baseline="30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-6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s)</a:t>
            </a:r>
          </a:p>
        </p:txBody>
      </p:sp>
      <p:sp>
        <p:nvSpPr>
          <p:cNvPr id="79" name="Rectangle 78"/>
          <p:cNvSpPr/>
          <p:nvPr/>
        </p:nvSpPr>
        <p:spPr>
          <a:xfrm>
            <a:off x="2137585" y="1119138"/>
            <a:ext cx="28568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Internal Conversion</a:t>
            </a:r>
          </a:p>
          <a:p>
            <a:pPr algn="ctr"/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(10</a:t>
            </a:r>
            <a:r>
              <a:rPr lang="en-US" sz="2400" baseline="30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-12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s)</a:t>
            </a:r>
          </a:p>
        </p:txBody>
      </p:sp>
      <p:sp>
        <p:nvSpPr>
          <p:cNvPr id="80" name="Rectangle 79"/>
          <p:cNvSpPr/>
          <p:nvPr/>
        </p:nvSpPr>
        <p:spPr>
          <a:xfrm>
            <a:off x="4417421" y="2071638"/>
            <a:ext cx="42693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Intersystem Crossing</a:t>
            </a:r>
          </a:p>
          <a:p>
            <a:pPr marL="342900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w/ Heavy atom   (&lt; 10</a:t>
            </a:r>
            <a:r>
              <a:rPr lang="en-US" sz="24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-12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s)</a:t>
            </a:r>
          </a:p>
          <a:p>
            <a:pPr marL="342900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w/o Heavy atom (&gt; 10</a:t>
            </a:r>
            <a:r>
              <a:rPr lang="en-US" sz="24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-9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s)</a:t>
            </a:r>
          </a:p>
        </p:txBody>
      </p:sp>
    </p:spTree>
    <p:extLst>
      <p:ext uri="{BB962C8B-B14F-4D97-AF65-F5344CB8AC3E}">
        <p14:creationId xmlns:p14="http://schemas.microsoft.com/office/powerpoint/2010/main" xmlns="" val="356860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82184"/>
            <a:ext cx="8153400" cy="4114800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First observed from quinine by Sir J. F. W. Herschel in 1845</a:t>
            </a:r>
          </a:p>
          <a:p>
            <a:pPr>
              <a:buFontTx/>
              <a:buNone/>
            </a:pP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94212" name="Picture 4" descr="j0319554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3010984"/>
            <a:ext cx="1066800" cy="1143000"/>
          </a:xfrm>
          <a:noFill/>
          <a:ln/>
        </p:spPr>
      </p:pic>
      <p:sp>
        <p:nvSpPr>
          <p:cNvPr id="94213" name="AutoShape 5"/>
          <p:cNvSpPr>
            <a:spLocks noChangeArrowheads="1"/>
          </p:cNvSpPr>
          <p:nvPr/>
        </p:nvSpPr>
        <p:spPr bwMode="auto">
          <a:xfrm>
            <a:off x="1981200" y="2858584"/>
            <a:ext cx="76200" cy="1371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889362" y="1783077"/>
            <a:ext cx="2285638" cy="1051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01" tIns="45701" rIns="91401" bIns="45701">
            <a:spAutoFit/>
          </a:bodyPr>
          <a:lstStyle/>
          <a:p>
            <a:pPr algn="ctr">
              <a:spcBef>
                <a:spcPts val="500"/>
              </a:spcBef>
            </a:pPr>
            <a:r>
              <a:rPr lang="en-US" sz="1800" b="1" dirty="0" smtClean="0">
                <a:solidFill>
                  <a:schemeClr val="accent2"/>
                </a:solidFill>
                <a:latin typeface="Arial" charset="0"/>
              </a:rPr>
              <a:t>Filter </a:t>
            </a:r>
            <a:endParaRPr lang="en-US" sz="1800" b="1" dirty="0">
              <a:solidFill>
                <a:schemeClr val="accent2"/>
              </a:solidFill>
              <a:latin typeface="Arial" charset="0"/>
            </a:endParaRPr>
          </a:p>
          <a:p>
            <a:pPr algn="ctr">
              <a:spcBef>
                <a:spcPts val="500"/>
              </a:spcBef>
            </a:pPr>
            <a:r>
              <a:rPr lang="en-US" sz="1800" b="1" dirty="0">
                <a:solidFill>
                  <a:schemeClr val="accent2"/>
                </a:solidFill>
                <a:latin typeface="Arial" charset="0"/>
              </a:rPr>
              <a:t>Church </a:t>
            </a:r>
            <a:r>
              <a:rPr lang="en-US" sz="1800" b="1" dirty="0" smtClean="0">
                <a:solidFill>
                  <a:schemeClr val="accent2"/>
                </a:solidFill>
                <a:latin typeface="Arial" charset="0"/>
              </a:rPr>
              <a:t>Window</a:t>
            </a:r>
            <a:endParaRPr lang="en-US" sz="1800" b="1" dirty="0">
              <a:solidFill>
                <a:schemeClr val="accent2"/>
              </a:solidFill>
              <a:latin typeface="Arial" charset="0"/>
            </a:endParaRPr>
          </a:p>
          <a:p>
            <a:pPr algn="ctr">
              <a:spcBef>
                <a:spcPts val="500"/>
              </a:spcBef>
            </a:pPr>
            <a:r>
              <a:rPr lang="en-US" sz="1800" b="1" dirty="0" smtClean="0">
                <a:solidFill>
                  <a:schemeClr val="accent2"/>
                </a:solidFill>
                <a:latin typeface="Arial" charset="0"/>
              </a:rPr>
              <a:t>400nm SP filter</a:t>
            </a:r>
            <a:endParaRPr lang="en-US" sz="18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2886889" y="4251954"/>
            <a:ext cx="1841863" cy="1061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01" tIns="45701" rIns="91401" bIns="4570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2"/>
                </a:solidFill>
                <a:latin typeface="Arial" charset="0"/>
              </a:rPr>
              <a:t>Quinine </a:t>
            </a:r>
            <a:r>
              <a:rPr lang="en-US" sz="1800" b="1" dirty="0" smtClean="0">
                <a:solidFill>
                  <a:schemeClr val="accent2"/>
                </a:solidFill>
                <a:latin typeface="Arial" charset="0"/>
              </a:rPr>
              <a:t>Solution</a:t>
            </a:r>
          </a:p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  <a:latin typeface="Arial" charset="0"/>
              </a:rPr>
              <a:t>(tonic water)</a:t>
            </a:r>
            <a:endParaRPr lang="en-US" sz="18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4221" name="Text Box 13"/>
          <p:cNvSpPr txBox="1">
            <a:spLocks noChangeArrowheads="1"/>
          </p:cNvSpPr>
          <p:nvPr/>
        </p:nvSpPr>
        <p:spPr bwMode="auto">
          <a:xfrm>
            <a:off x="4572000" y="2704597"/>
            <a:ext cx="2406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01" tIns="45701" rIns="91401" bIns="45701">
            <a:spAutoFit/>
          </a:bodyPr>
          <a:lstStyle/>
          <a:p>
            <a:pPr algn="l"/>
            <a:r>
              <a:rPr lang="en-US" sz="1800" b="1" dirty="0">
                <a:solidFill>
                  <a:schemeClr val="accent2"/>
                </a:solidFill>
                <a:latin typeface="Arial" charset="0"/>
              </a:rPr>
              <a:t>Yellow glass of wine</a:t>
            </a:r>
          </a:p>
          <a:p>
            <a:pPr algn="l"/>
            <a:r>
              <a:rPr lang="en-US" sz="1800" b="1" dirty="0" smtClean="0">
                <a:solidFill>
                  <a:schemeClr val="accent2"/>
                </a:solidFill>
                <a:latin typeface="Arial" charset="0"/>
              </a:rPr>
              <a:t>400 nm LP filter</a:t>
            </a:r>
            <a:endParaRPr lang="en-US" sz="18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4225" name="Rectangle 17"/>
          <p:cNvSpPr>
            <a:spLocks noChangeArrowheads="1"/>
          </p:cNvSpPr>
          <p:nvPr/>
        </p:nvSpPr>
        <p:spPr bwMode="auto">
          <a:xfrm>
            <a:off x="2057400" y="3391984"/>
            <a:ext cx="1600200" cy="304800"/>
          </a:xfrm>
          <a:prstGeom prst="rect">
            <a:avLst/>
          </a:prstGeom>
          <a:solidFill>
            <a:srgbClr val="D60093">
              <a:alpha val="42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227" name="AutoShape 19"/>
          <p:cNvSpPr>
            <a:spLocks noChangeArrowheads="1"/>
          </p:cNvSpPr>
          <p:nvPr/>
        </p:nvSpPr>
        <p:spPr bwMode="auto">
          <a:xfrm rot="1088911">
            <a:off x="3352800" y="3696784"/>
            <a:ext cx="2216150" cy="381000"/>
          </a:xfrm>
          <a:prstGeom prst="parallelogram">
            <a:avLst>
              <a:gd name="adj" fmla="val 42763"/>
            </a:avLst>
          </a:prstGeom>
          <a:solidFill>
            <a:srgbClr val="D60093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226" name="AutoShape 18"/>
          <p:cNvSpPr>
            <a:spLocks noChangeArrowheads="1"/>
          </p:cNvSpPr>
          <p:nvPr/>
        </p:nvSpPr>
        <p:spPr bwMode="auto">
          <a:xfrm rot="1088911">
            <a:off x="3359150" y="3620584"/>
            <a:ext cx="2216150" cy="381000"/>
          </a:xfrm>
          <a:prstGeom prst="parallelogram">
            <a:avLst>
              <a:gd name="adj" fmla="val 42763"/>
            </a:avLst>
          </a:prstGeom>
          <a:solidFill>
            <a:srgbClr val="0000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2"/>
          <p:cNvGrpSpPr>
            <a:grpSpLocks noChangeAspect="1"/>
          </p:cNvGrpSpPr>
          <p:nvPr/>
        </p:nvGrpSpPr>
        <p:grpSpPr bwMode="auto">
          <a:xfrm>
            <a:off x="5181600" y="3849184"/>
            <a:ext cx="914400" cy="1447800"/>
            <a:chOff x="3264" y="2688"/>
            <a:chExt cx="576" cy="912"/>
          </a:xfrm>
        </p:grpSpPr>
        <p:sp>
          <p:nvSpPr>
            <p:cNvPr id="94229" name="AutoShape 21"/>
            <p:cNvSpPr>
              <a:spLocks noChangeAspect="1" noChangeArrowheads="1" noTextEdit="1"/>
            </p:cNvSpPr>
            <p:nvPr/>
          </p:nvSpPr>
          <p:spPr bwMode="auto">
            <a:xfrm>
              <a:off x="3264" y="2688"/>
              <a:ext cx="576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31" name="Freeform 23"/>
            <p:cNvSpPr>
              <a:spLocks/>
            </p:cNvSpPr>
            <p:nvPr/>
          </p:nvSpPr>
          <p:spPr bwMode="auto">
            <a:xfrm>
              <a:off x="3361" y="2827"/>
              <a:ext cx="360" cy="3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20" y="0"/>
                </a:cxn>
                <a:cxn ang="0">
                  <a:pos x="720" y="477"/>
                </a:cxn>
                <a:cxn ang="0">
                  <a:pos x="692" y="642"/>
                </a:cxn>
                <a:cxn ang="0">
                  <a:pos x="615" y="810"/>
                </a:cxn>
                <a:cxn ang="0">
                  <a:pos x="536" y="907"/>
                </a:cxn>
                <a:cxn ang="0">
                  <a:pos x="475" y="951"/>
                </a:cxn>
                <a:cxn ang="0">
                  <a:pos x="429" y="973"/>
                </a:cxn>
                <a:cxn ang="0">
                  <a:pos x="324" y="973"/>
                </a:cxn>
                <a:cxn ang="0">
                  <a:pos x="235" y="946"/>
                </a:cxn>
                <a:cxn ang="0">
                  <a:pos x="137" y="854"/>
                </a:cxn>
                <a:cxn ang="0">
                  <a:pos x="74" y="742"/>
                </a:cxn>
                <a:cxn ang="0">
                  <a:pos x="21" y="613"/>
                </a:cxn>
                <a:cxn ang="0">
                  <a:pos x="0" y="529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20" h="973">
                  <a:moveTo>
                    <a:pt x="2" y="0"/>
                  </a:moveTo>
                  <a:lnTo>
                    <a:pt x="720" y="0"/>
                  </a:lnTo>
                  <a:lnTo>
                    <a:pt x="720" y="477"/>
                  </a:lnTo>
                  <a:lnTo>
                    <a:pt x="692" y="642"/>
                  </a:lnTo>
                  <a:lnTo>
                    <a:pt x="615" y="810"/>
                  </a:lnTo>
                  <a:lnTo>
                    <a:pt x="536" y="907"/>
                  </a:lnTo>
                  <a:lnTo>
                    <a:pt x="475" y="951"/>
                  </a:lnTo>
                  <a:lnTo>
                    <a:pt x="429" y="973"/>
                  </a:lnTo>
                  <a:lnTo>
                    <a:pt x="324" y="973"/>
                  </a:lnTo>
                  <a:lnTo>
                    <a:pt x="235" y="946"/>
                  </a:lnTo>
                  <a:lnTo>
                    <a:pt x="137" y="854"/>
                  </a:lnTo>
                  <a:lnTo>
                    <a:pt x="74" y="742"/>
                  </a:lnTo>
                  <a:lnTo>
                    <a:pt x="21" y="613"/>
                  </a:lnTo>
                  <a:lnTo>
                    <a:pt x="0" y="52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C00">
                <a:alpha val="78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32" name="Freeform 24"/>
            <p:cNvSpPr>
              <a:spLocks/>
            </p:cNvSpPr>
            <p:nvPr/>
          </p:nvSpPr>
          <p:spPr bwMode="auto">
            <a:xfrm>
              <a:off x="3363" y="2717"/>
              <a:ext cx="360" cy="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1"/>
                </a:cxn>
                <a:cxn ang="0">
                  <a:pos x="721" y="331"/>
                </a:cxn>
                <a:cxn ang="0">
                  <a:pos x="72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21" h="331">
                  <a:moveTo>
                    <a:pt x="0" y="0"/>
                  </a:moveTo>
                  <a:lnTo>
                    <a:pt x="0" y="331"/>
                  </a:lnTo>
                  <a:lnTo>
                    <a:pt x="721" y="331"/>
                  </a:lnTo>
                  <a:lnTo>
                    <a:pt x="72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F2FF">
                <a:alpha val="78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33" name="Freeform 25"/>
            <p:cNvSpPr>
              <a:spLocks/>
            </p:cNvSpPr>
            <p:nvPr/>
          </p:nvSpPr>
          <p:spPr bwMode="auto">
            <a:xfrm>
              <a:off x="3438" y="2717"/>
              <a:ext cx="54" cy="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1"/>
                </a:cxn>
                <a:cxn ang="0">
                  <a:pos x="108" y="331"/>
                </a:cxn>
                <a:cxn ang="0">
                  <a:pos x="108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8" h="331">
                  <a:moveTo>
                    <a:pt x="0" y="0"/>
                  </a:moveTo>
                  <a:lnTo>
                    <a:pt x="0" y="331"/>
                  </a:lnTo>
                  <a:lnTo>
                    <a:pt x="108" y="331"/>
                  </a:lnTo>
                  <a:lnTo>
                    <a:pt x="10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8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34" name="Freeform 26"/>
            <p:cNvSpPr>
              <a:spLocks/>
            </p:cNvSpPr>
            <p:nvPr/>
          </p:nvSpPr>
          <p:spPr bwMode="auto">
            <a:xfrm>
              <a:off x="3438" y="2825"/>
              <a:ext cx="98" cy="2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22"/>
                </a:cxn>
                <a:cxn ang="0">
                  <a:pos x="12" y="615"/>
                </a:cxn>
                <a:cxn ang="0">
                  <a:pos x="43" y="707"/>
                </a:cxn>
                <a:cxn ang="0">
                  <a:pos x="77" y="764"/>
                </a:cxn>
                <a:cxn ang="0">
                  <a:pos x="122" y="820"/>
                </a:cxn>
                <a:cxn ang="0">
                  <a:pos x="156" y="845"/>
                </a:cxn>
                <a:cxn ang="0">
                  <a:pos x="196" y="855"/>
                </a:cxn>
                <a:cxn ang="0">
                  <a:pos x="156" y="822"/>
                </a:cxn>
                <a:cxn ang="0">
                  <a:pos x="126" y="783"/>
                </a:cxn>
                <a:cxn ang="0">
                  <a:pos x="105" y="701"/>
                </a:cxn>
                <a:cxn ang="0">
                  <a:pos x="10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6" h="855">
                  <a:moveTo>
                    <a:pt x="0" y="0"/>
                  </a:moveTo>
                  <a:lnTo>
                    <a:pt x="0" y="522"/>
                  </a:lnTo>
                  <a:lnTo>
                    <a:pt x="12" y="615"/>
                  </a:lnTo>
                  <a:lnTo>
                    <a:pt x="43" y="707"/>
                  </a:lnTo>
                  <a:lnTo>
                    <a:pt x="77" y="764"/>
                  </a:lnTo>
                  <a:lnTo>
                    <a:pt x="122" y="820"/>
                  </a:lnTo>
                  <a:lnTo>
                    <a:pt x="156" y="845"/>
                  </a:lnTo>
                  <a:lnTo>
                    <a:pt x="196" y="855"/>
                  </a:lnTo>
                  <a:lnTo>
                    <a:pt x="156" y="822"/>
                  </a:lnTo>
                  <a:lnTo>
                    <a:pt x="126" y="783"/>
                  </a:lnTo>
                  <a:lnTo>
                    <a:pt x="105" y="701"/>
                  </a:lnTo>
                  <a:lnTo>
                    <a:pt x="10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B2">
                <a:alpha val="78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35" name="Freeform 27"/>
            <p:cNvSpPr>
              <a:spLocks/>
            </p:cNvSpPr>
            <p:nvPr/>
          </p:nvSpPr>
          <p:spPr bwMode="auto">
            <a:xfrm>
              <a:off x="3264" y="2696"/>
              <a:ext cx="563" cy="896"/>
            </a:xfrm>
            <a:custGeom>
              <a:avLst/>
              <a:gdLst/>
              <a:ahLst/>
              <a:cxnLst>
                <a:cxn ang="0">
                  <a:pos x="0" y="2688"/>
                </a:cxn>
                <a:cxn ang="0">
                  <a:pos x="37" y="2589"/>
                </a:cxn>
                <a:cxn ang="0">
                  <a:pos x="302" y="2567"/>
                </a:cxn>
                <a:cxn ang="0">
                  <a:pos x="369" y="2551"/>
                </a:cxn>
                <a:cxn ang="0">
                  <a:pos x="420" y="2526"/>
                </a:cxn>
                <a:cxn ang="0">
                  <a:pos x="458" y="2491"/>
                </a:cxn>
                <a:cxn ang="0">
                  <a:pos x="475" y="2456"/>
                </a:cxn>
                <a:cxn ang="0">
                  <a:pos x="486" y="2416"/>
                </a:cxn>
                <a:cxn ang="0">
                  <a:pos x="486" y="1687"/>
                </a:cxn>
                <a:cxn ang="0">
                  <a:pos x="470" y="1587"/>
                </a:cxn>
                <a:cxn ang="0">
                  <a:pos x="430" y="1497"/>
                </a:cxn>
                <a:cxn ang="0">
                  <a:pos x="369" y="1396"/>
                </a:cxn>
                <a:cxn ang="0">
                  <a:pos x="302" y="1321"/>
                </a:cxn>
                <a:cxn ang="0">
                  <a:pos x="236" y="1230"/>
                </a:cxn>
                <a:cxn ang="0">
                  <a:pos x="185" y="1130"/>
                </a:cxn>
                <a:cxn ang="0">
                  <a:pos x="158" y="1054"/>
                </a:cxn>
                <a:cxn ang="0">
                  <a:pos x="130" y="934"/>
                </a:cxn>
                <a:cxn ang="0">
                  <a:pos x="130" y="0"/>
                </a:cxn>
                <a:cxn ang="0">
                  <a:pos x="269" y="80"/>
                </a:cxn>
                <a:cxn ang="0">
                  <a:pos x="269" y="859"/>
                </a:cxn>
                <a:cxn ang="0">
                  <a:pos x="291" y="995"/>
                </a:cxn>
                <a:cxn ang="0">
                  <a:pos x="327" y="1088"/>
                </a:cxn>
                <a:cxn ang="0">
                  <a:pos x="369" y="1165"/>
                </a:cxn>
                <a:cxn ang="0">
                  <a:pos x="430" y="1246"/>
                </a:cxn>
                <a:cxn ang="0">
                  <a:pos x="473" y="1280"/>
                </a:cxn>
                <a:cxn ang="0">
                  <a:pos x="520" y="1301"/>
                </a:cxn>
                <a:cxn ang="0">
                  <a:pos x="595" y="1301"/>
                </a:cxn>
                <a:cxn ang="0">
                  <a:pos x="642" y="1280"/>
                </a:cxn>
                <a:cxn ang="0">
                  <a:pos x="685" y="1246"/>
                </a:cxn>
                <a:cxn ang="0">
                  <a:pos x="745" y="1165"/>
                </a:cxn>
                <a:cxn ang="0">
                  <a:pos x="788" y="1088"/>
                </a:cxn>
                <a:cxn ang="0">
                  <a:pos x="824" y="995"/>
                </a:cxn>
                <a:cxn ang="0">
                  <a:pos x="846" y="859"/>
                </a:cxn>
                <a:cxn ang="0">
                  <a:pos x="846" y="80"/>
                </a:cxn>
                <a:cxn ang="0">
                  <a:pos x="986" y="0"/>
                </a:cxn>
                <a:cxn ang="0">
                  <a:pos x="986" y="934"/>
                </a:cxn>
                <a:cxn ang="0">
                  <a:pos x="959" y="1054"/>
                </a:cxn>
                <a:cxn ang="0">
                  <a:pos x="931" y="1130"/>
                </a:cxn>
                <a:cxn ang="0">
                  <a:pos x="881" y="1230"/>
                </a:cxn>
                <a:cxn ang="0">
                  <a:pos x="813" y="1321"/>
                </a:cxn>
                <a:cxn ang="0">
                  <a:pos x="745" y="1396"/>
                </a:cxn>
                <a:cxn ang="0">
                  <a:pos x="685" y="1497"/>
                </a:cxn>
                <a:cxn ang="0">
                  <a:pos x="645" y="1587"/>
                </a:cxn>
                <a:cxn ang="0">
                  <a:pos x="629" y="1687"/>
                </a:cxn>
                <a:cxn ang="0">
                  <a:pos x="629" y="2416"/>
                </a:cxn>
                <a:cxn ang="0">
                  <a:pos x="640" y="2456"/>
                </a:cxn>
                <a:cxn ang="0">
                  <a:pos x="657" y="2491"/>
                </a:cxn>
                <a:cxn ang="0">
                  <a:pos x="695" y="2526"/>
                </a:cxn>
                <a:cxn ang="0">
                  <a:pos x="745" y="2551"/>
                </a:cxn>
                <a:cxn ang="0">
                  <a:pos x="813" y="2567"/>
                </a:cxn>
                <a:cxn ang="0">
                  <a:pos x="1079" y="2589"/>
                </a:cxn>
                <a:cxn ang="0">
                  <a:pos x="1126" y="2688"/>
                </a:cxn>
                <a:cxn ang="0">
                  <a:pos x="0" y="2688"/>
                </a:cxn>
                <a:cxn ang="0">
                  <a:pos x="0" y="2688"/>
                </a:cxn>
              </a:cxnLst>
              <a:rect l="0" t="0" r="r" b="b"/>
              <a:pathLst>
                <a:path w="1126" h="2688">
                  <a:moveTo>
                    <a:pt x="0" y="2688"/>
                  </a:moveTo>
                  <a:lnTo>
                    <a:pt x="37" y="2589"/>
                  </a:lnTo>
                  <a:lnTo>
                    <a:pt x="302" y="2567"/>
                  </a:lnTo>
                  <a:lnTo>
                    <a:pt x="369" y="2551"/>
                  </a:lnTo>
                  <a:lnTo>
                    <a:pt x="420" y="2526"/>
                  </a:lnTo>
                  <a:lnTo>
                    <a:pt x="458" y="2491"/>
                  </a:lnTo>
                  <a:lnTo>
                    <a:pt x="475" y="2456"/>
                  </a:lnTo>
                  <a:lnTo>
                    <a:pt x="486" y="2416"/>
                  </a:lnTo>
                  <a:lnTo>
                    <a:pt x="486" y="1687"/>
                  </a:lnTo>
                  <a:lnTo>
                    <a:pt x="470" y="1587"/>
                  </a:lnTo>
                  <a:lnTo>
                    <a:pt x="430" y="1497"/>
                  </a:lnTo>
                  <a:lnTo>
                    <a:pt x="369" y="1396"/>
                  </a:lnTo>
                  <a:lnTo>
                    <a:pt x="302" y="1321"/>
                  </a:lnTo>
                  <a:lnTo>
                    <a:pt x="236" y="1230"/>
                  </a:lnTo>
                  <a:lnTo>
                    <a:pt x="185" y="1130"/>
                  </a:lnTo>
                  <a:lnTo>
                    <a:pt x="158" y="1054"/>
                  </a:lnTo>
                  <a:lnTo>
                    <a:pt x="130" y="934"/>
                  </a:lnTo>
                  <a:lnTo>
                    <a:pt x="130" y="0"/>
                  </a:lnTo>
                  <a:lnTo>
                    <a:pt x="269" y="80"/>
                  </a:lnTo>
                  <a:lnTo>
                    <a:pt x="269" y="859"/>
                  </a:lnTo>
                  <a:lnTo>
                    <a:pt x="291" y="995"/>
                  </a:lnTo>
                  <a:lnTo>
                    <a:pt x="327" y="1088"/>
                  </a:lnTo>
                  <a:lnTo>
                    <a:pt x="369" y="1165"/>
                  </a:lnTo>
                  <a:lnTo>
                    <a:pt x="430" y="1246"/>
                  </a:lnTo>
                  <a:lnTo>
                    <a:pt x="473" y="1280"/>
                  </a:lnTo>
                  <a:lnTo>
                    <a:pt x="520" y="1301"/>
                  </a:lnTo>
                  <a:lnTo>
                    <a:pt x="595" y="1301"/>
                  </a:lnTo>
                  <a:lnTo>
                    <a:pt x="642" y="1280"/>
                  </a:lnTo>
                  <a:lnTo>
                    <a:pt x="685" y="1246"/>
                  </a:lnTo>
                  <a:lnTo>
                    <a:pt x="745" y="1165"/>
                  </a:lnTo>
                  <a:lnTo>
                    <a:pt x="788" y="1088"/>
                  </a:lnTo>
                  <a:lnTo>
                    <a:pt x="824" y="995"/>
                  </a:lnTo>
                  <a:lnTo>
                    <a:pt x="846" y="859"/>
                  </a:lnTo>
                  <a:lnTo>
                    <a:pt x="846" y="80"/>
                  </a:lnTo>
                  <a:lnTo>
                    <a:pt x="986" y="0"/>
                  </a:lnTo>
                  <a:lnTo>
                    <a:pt x="986" y="934"/>
                  </a:lnTo>
                  <a:lnTo>
                    <a:pt x="959" y="1054"/>
                  </a:lnTo>
                  <a:lnTo>
                    <a:pt x="931" y="1130"/>
                  </a:lnTo>
                  <a:lnTo>
                    <a:pt x="881" y="1230"/>
                  </a:lnTo>
                  <a:lnTo>
                    <a:pt x="813" y="1321"/>
                  </a:lnTo>
                  <a:lnTo>
                    <a:pt x="745" y="1396"/>
                  </a:lnTo>
                  <a:lnTo>
                    <a:pt x="685" y="1497"/>
                  </a:lnTo>
                  <a:lnTo>
                    <a:pt x="645" y="1587"/>
                  </a:lnTo>
                  <a:lnTo>
                    <a:pt x="629" y="1687"/>
                  </a:lnTo>
                  <a:lnTo>
                    <a:pt x="629" y="2416"/>
                  </a:lnTo>
                  <a:lnTo>
                    <a:pt x="640" y="2456"/>
                  </a:lnTo>
                  <a:lnTo>
                    <a:pt x="657" y="2491"/>
                  </a:lnTo>
                  <a:lnTo>
                    <a:pt x="695" y="2526"/>
                  </a:lnTo>
                  <a:lnTo>
                    <a:pt x="745" y="2551"/>
                  </a:lnTo>
                  <a:lnTo>
                    <a:pt x="813" y="2567"/>
                  </a:lnTo>
                  <a:lnTo>
                    <a:pt x="1079" y="2589"/>
                  </a:lnTo>
                  <a:lnTo>
                    <a:pt x="1126" y="2688"/>
                  </a:lnTo>
                  <a:lnTo>
                    <a:pt x="0" y="2688"/>
                  </a:lnTo>
                  <a:lnTo>
                    <a:pt x="0" y="2688"/>
                  </a:lnTo>
                  <a:close/>
                </a:path>
              </a:pathLst>
            </a:custGeom>
            <a:solidFill>
              <a:srgbClr val="000000">
                <a:alpha val="78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36" name="Freeform 28"/>
            <p:cNvSpPr>
              <a:spLocks/>
            </p:cNvSpPr>
            <p:nvPr/>
          </p:nvSpPr>
          <p:spPr bwMode="auto">
            <a:xfrm>
              <a:off x="3329" y="2696"/>
              <a:ext cx="428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6" y="0"/>
                </a:cxn>
                <a:cxn ang="0">
                  <a:pos x="772" y="129"/>
                </a:cxn>
                <a:cxn ang="0">
                  <a:pos x="95" y="12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56" h="129">
                  <a:moveTo>
                    <a:pt x="0" y="0"/>
                  </a:moveTo>
                  <a:lnTo>
                    <a:pt x="856" y="0"/>
                  </a:lnTo>
                  <a:lnTo>
                    <a:pt x="772" y="129"/>
                  </a:lnTo>
                  <a:lnTo>
                    <a:pt x="95" y="12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78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37" name="Freeform 29"/>
            <p:cNvSpPr>
              <a:spLocks/>
            </p:cNvSpPr>
            <p:nvPr/>
          </p:nvSpPr>
          <p:spPr bwMode="auto">
            <a:xfrm>
              <a:off x="3365" y="2814"/>
              <a:ext cx="361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3" y="0"/>
                </a:cxn>
                <a:cxn ang="0">
                  <a:pos x="723" y="85"/>
                </a:cxn>
                <a:cxn ang="0">
                  <a:pos x="0" y="8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23" h="85">
                  <a:moveTo>
                    <a:pt x="0" y="0"/>
                  </a:moveTo>
                  <a:lnTo>
                    <a:pt x="723" y="0"/>
                  </a:lnTo>
                  <a:lnTo>
                    <a:pt x="723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78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4222" name="Picture 14" descr="j028128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534984"/>
            <a:ext cx="914400" cy="381000"/>
          </a:xfrm>
          <a:prstGeom prst="rect">
            <a:avLst/>
          </a:prstGeom>
          <a:noFill/>
        </p:spPr>
      </p:pic>
      <p:grpSp>
        <p:nvGrpSpPr>
          <p:cNvPr id="3" name="Group 31"/>
          <p:cNvGrpSpPr>
            <a:grpSpLocks noChangeAspect="1"/>
          </p:cNvGrpSpPr>
          <p:nvPr/>
        </p:nvGrpSpPr>
        <p:grpSpPr bwMode="auto">
          <a:xfrm>
            <a:off x="3200400" y="2706184"/>
            <a:ext cx="1219200" cy="1509713"/>
            <a:chOff x="2016" y="1968"/>
            <a:chExt cx="768" cy="951"/>
          </a:xfrm>
        </p:grpSpPr>
        <p:sp>
          <p:nvSpPr>
            <p:cNvPr id="94238" name="AutoShape 30"/>
            <p:cNvSpPr>
              <a:spLocks noChangeAspect="1" noChangeArrowheads="1" noTextEdit="1"/>
            </p:cNvSpPr>
            <p:nvPr/>
          </p:nvSpPr>
          <p:spPr bwMode="auto">
            <a:xfrm>
              <a:off x="2016" y="1968"/>
              <a:ext cx="768" cy="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0" name="Freeform 32"/>
            <p:cNvSpPr>
              <a:spLocks/>
            </p:cNvSpPr>
            <p:nvPr/>
          </p:nvSpPr>
          <p:spPr bwMode="auto">
            <a:xfrm>
              <a:off x="2023" y="1968"/>
              <a:ext cx="760" cy="949"/>
            </a:xfrm>
            <a:custGeom>
              <a:avLst/>
              <a:gdLst/>
              <a:ahLst/>
              <a:cxnLst>
                <a:cxn ang="0">
                  <a:pos x="933" y="0"/>
                </a:cxn>
                <a:cxn ang="0">
                  <a:pos x="874" y="6"/>
                </a:cxn>
                <a:cxn ang="0">
                  <a:pos x="813" y="16"/>
                </a:cxn>
                <a:cxn ang="0">
                  <a:pos x="747" y="34"/>
                </a:cxn>
                <a:cxn ang="0">
                  <a:pos x="677" y="59"/>
                </a:cxn>
                <a:cxn ang="0">
                  <a:pos x="621" y="88"/>
                </a:cxn>
                <a:cxn ang="0">
                  <a:pos x="561" y="170"/>
                </a:cxn>
                <a:cxn ang="0">
                  <a:pos x="544" y="294"/>
                </a:cxn>
                <a:cxn ang="0">
                  <a:pos x="28" y="2238"/>
                </a:cxn>
                <a:cxn ang="0">
                  <a:pos x="15" y="2290"/>
                </a:cxn>
                <a:cxn ang="0">
                  <a:pos x="0" y="2408"/>
                </a:cxn>
                <a:cxn ang="0">
                  <a:pos x="17" y="2507"/>
                </a:cxn>
                <a:cxn ang="0">
                  <a:pos x="36" y="2544"/>
                </a:cxn>
                <a:cxn ang="0">
                  <a:pos x="65" y="2574"/>
                </a:cxn>
                <a:cxn ang="0">
                  <a:pos x="84" y="2589"/>
                </a:cxn>
                <a:cxn ang="0">
                  <a:pos x="125" y="2612"/>
                </a:cxn>
                <a:cxn ang="0">
                  <a:pos x="198" y="2649"/>
                </a:cxn>
                <a:cxn ang="0">
                  <a:pos x="299" y="2697"/>
                </a:cxn>
                <a:cxn ang="0">
                  <a:pos x="426" y="2744"/>
                </a:cxn>
                <a:cxn ang="0">
                  <a:pos x="554" y="2784"/>
                </a:cxn>
                <a:cxn ang="0">
                  <a:pos x="645" y="2806"/>
                </a:cxn>
                <a:cxn ang="0">
                  <a:pos x="741" y="2825"/>
                </a:cxn>
                <a:cxn ang="0">
                  <a:pos x="842" y="2838"/>
                </a:cxn>
                <a:cxn ang="0">
                  <a:pos x="949" y="2846"/>
                </a:cxn>
                <a:cxn ang="0">
                  <a:pos x="1060" y="2846"/>
                </a:cxn>
                <a:cxn ang="0">
                  <a:pos x="1205" y="2836"/>
                </a:cxn>
                <a:cxn ang="0">
                  <a:pos x="1356" y="2810"/>
                </a:cxn>
                <a:cxn ang="0">
                  <a:pos x="1508" y="2769"/>
                </a:cxn>
                <a:cxn ang="0">
                  <a:pos x="1663" y="2707"/>
                </a:cxn>
                <a:cxn ang="0">
                  <a:pos x="1820" y="2625"/>
                </a:cxn>
                <a:cxn ang="0">
                  <a:pos x="1890" y="2586"/>
                </a:cxn>
                <a:cxn ang="0">
                  <a:pos x="1965" y="2557"/>
                </a:cxn>
                <a:cxn ang="0">
                  <a:pos x="2073" y="2501"/>
                </a:cxn>
                <a:cxn ang="0">
                  <a:pos x="2182" y="2412"/>
                </a:cxn>
                <a:cxn ang="0">
                  <a:pos x="2261" y="2287"/>
                </a:cxn>
                <a:cxn ang="0">
                  <a:pos x="2281" y="2149"/>
                </a:cxn>
                <a:cxn ang="0">
                  <a:pos x="2261" y="2041"/>
                </a:cxn>
                <a:cxn ang="0">
                  <a:pos x="2205" y="1919"/>
                </a:cxn>
                <a:cxn ang="0">
                  <a:pos x="2161" y="1831"/>
                </a:cxn>
                <a:cxn ang="0">
                  <a:pos x="2117" y="1667"/>
                </a:cxn>
                <a:cxn ang="0">
                  <a:pos x="2120" y="1510"/>
                </a:cxn>
                <a:cxn ang="0">
                  <a:pos x="2110" y="1503"/>
                </a:cxn>
                <a:cxn ang="0">
                  <a:pos x="2082" y="1486"/>
                </a:cxn>
                <a:cxn ang="0">
                  <a:pos x="2035" y="1469"/>
                </a:cxn>
                <a:cxn ang="0">
                  <a:pos x="1972" y="1459"/>
                </a:cxn>
                <a:cxn ang="0">
                  <a:pos x="1893" y="1466"/>
                </a:cxn>
                <a:cxn ang="0">
                  <a:pos x="1303" y="968"/>
                </a:cxn>
                <a:cxn ang="0">
                  <a:pos x="1274" y="479"/>
                </a:cxn>
                <a:cxn ang="0">
                  <a:pos x="1303" y="423"/>
                </a:cxn>
                <a:cxn ang="0">
                  <a:pos x="1334" y="333"/>
                </a:cxn>
                <a:cxn ang="0">
                  <a:pos x="1338" y="228"/>
                </a:cxn>
                <a:cxn ang="0">
                  <a:pos x="1290" y="124"/>
                </a:cxn>
                <a:cxn ang="0">
                  <a:pos x="1215" y="62"/>
                </a:cxn>
                <a:cxn ang="0">
                  <a:pos x="1199" y="54"/>
                </a:cxn>
                <a:cxn ang="0">
                  <a:pos x="1166" y="38"/>
                </a:cxn>
                <a:cxn ang="0">
                  <a:pos x="1116" y="21"/>
                </a:cxn>
                <a:cxn ang="0">
                  <a:pos x="1049" y="8"/>
                </a:cxn>
                <a:cxn ang="0">
                  <a:pos x="968" y="0"/>
                </a:cxn>
              </a:cxnLst>
              <a:rect l="0" t="0" r="r" b="b"/>
              <a:pathLst>
                <a:path w="2281" h="2846">
                  <a:moveTo>
                    <a:pt x="968" y="0"/>
                  </a:moveTo>
                  <a:lnTo>
                    <a:pt x="950" y="0"/>
                  </a:lnTo>
                  <a:lnTo>
                    <a:pt x="933" y="0"/>
                  </a:lnTo>
                  <a:lnTo>
                    <a:pt x="914" y="2"/>
                  </a:lnTo>
                  <a:lnTo>
                    <a:pt x="895" y="3"/>
                  </a:lnTo>
                  <a:lnTo>
                    <a:pt x="874" y="6"/>
                  </a:lnTo>
                  <a:lnTo>
                    <a:pt x="855" y="9"/>
                  </a:lnTo>
                  <a:lnTo>
                    <a:pt x="833" y="12"/>
                  </a:lnTo>
                  <a:lnTo>
                    <a:pt x="813" y="16"/>
                  </a:lnTo>
                  <a:lnTo>
                    <a:pt x="791" y="22"/>
                  </a:lnTo>
                  <a:lnTo>
                    <a:pt x="769" y="28"/>
                  </a:lnTo>
                  <a:lnTo>
                    <a:pt x="747" y="34"/>
                  </a:lnTo>
                  <a:lnTo>
                    <a:pt x="724" y="42"/>
                  </a:lnTo>
                  <a:lnTo>
                    <a:pt x="700" y="49"/>
                  </a:lnTo>
                  <a:lnTo>
                    <a:pt x="677" y="59"/>
                  </a:lnTo>
                  <a:lnTo>
                    <a:pt x="652" y="69"/>
                  </a:lnTo>
                  <a:lnTo>
                    <a:pt x="627" y="81"/>
                  </a:lnTo>
                  <a:lnTo>
                    <a:pt x="621" y="88"/>
                  </a:lnTo>
                  <a:lnTo>
                    <a:pt x="604" y="107"/>
                  </a:lnTo>
                  <a:lnTo>
                    <a:pt x="583" y="134"/>
                  </a:lnTo>
                  <a:lnTo>
                    <a:pt x="561" y="170"/>
                  </a:lnTo>
                  <a:lnTo>
                    <a:pt x="545" y="210"/>
                  </a:lnTo>
                  <a:lnTo>
                    <a:pt x="538" y="252"/>
                  </a:lnTo>
                  <a:lnTo>
                    <a:pt x="544" y="294"/>
                  </a:lnTo>
                  <a:lnTo>
                    <a:pt x="570" y="333"/>
                  </a:lnTo>
                  <a:lnTo>
                    <a:pt x="599" y="893"/>
                  </a:lnTo>
                  <a:lnTo>
                    <a:pt x="28" y="2238"/>
                  </a:lnTo>
                  <a:lnTo>
                    <a:pt x="27" y="2245"/>
                  </a:lnTo>
                  <a:lnTo>
                    <a:pt x="21" y="2262"/>
                  </a:lnTo>
                  <a:lnTo>
                    <a:pt x="15" y="2290"/>
                  </a:lnTo>
                  <a:lnTo>
                    <a:pt x="8" y="2324"/>
                  </a:lnTo>
                  <a:lnTo>
                    <a:pt x="3" y="2365"/>
                  </a:lnTo>
                  <a:lnTo>
                    <a:pt x="0" y="2408"/>
                  </a:lnTo>
                  <a:lnTo>
                    <a:pt x="3" y="2452"/>
                  </a:lnTo>
                  <a:lnTo>
                    <a:pt x="12" y="2494"/>
                  </a:lnTo>
                  <a:lnTo>
                    <a:pt x="17" y="2507"/>
                  </a:lnTo>
                  <a:lnTo>
                    <a:pt x="22" y="2520"/>
                  </a:lnTo>
                  <a:lnTo>
                    <a:pt x="28" y="2533"/>
                  </a:lnTo>
                  <a:lnTo>
                    <a:pt x="36" y="2544"/>
                  </a:lnTo>
                  <a:lnTo>
                    <a:pt x="44" y="2554"/>
                  </a:lnTo>
                  <a:lnTo>
                    <a:pt x="53" y="2564"/>
                  </a:lnTo>
                  <a:lnTo>
                    <a:pt x="65" y="2574"/>
                  </a:lnTo>
                  <a:lnTo>
                    <a:pt x="77" y="2583"/>
                  </a:lnTo>
                  <a:lnTo>
                    <a:pt x="78" y="2585"/>
                  </a:lnTo>
                  <a:lnTo>
                    <a:pt x="84" y="2589"/>
                  </a:lnTo>
                  <a:lnTo>
                    <a:pt x="94" y="2595"/>
                  </a:lnTo>
                  <a:lnTo>
                    <a:pt x="109" y="2602"/>
                  </a:lnTo>
                  <a:lnTo>
                    <a:pt x="125" y="2612"/>
                  </a:lnTo>
                  <a:lnTo>
                    <a:pt x="147" y="2623"/>
                  </a:lnTo>
                  <a:lnTo>
                    <a:pt x="170" y="2636"/>
                  </a:lnTo>
                  <a:lnTo>
                    <a:pt x="198" y="2649"/>
                  </a:lnTo>
                  <a:lnTo>
                    <a:pt x="229" y="2665"/>
                  </a:lnTo>
                  <a:lnTo>
                    <a:pt x="263" y="2679"/>
                  </a:lnTo>
                  <a:lnTo>
                    <a:pt x="299" y="2697"/>
                  </a:lnTo>
                  <a:lnTo>
                    <a:pt x="339" y="2713"/>
                  </a:lnTo>
                  <a:lnTo>
                    <a:pt x="381" y="2728"/>
                  </a:lnTo>
                  <a:lnTo>
                    <a:pt x="426" y="2744"/>
                  </a:lnTo>
                  <a:lnTo>
                    <a:pt x="475" y="2760"/>
                  </a:lnTo>
                  <a:lnTo>
                    <a:pt x="525" y="2776"/>
                  </a:lnTo>
                  <a:lnTo>
                    <a:pt x="554" y="2784"/>
                  </a:lnTo>
                  <a:lnTo>
                    <a:pt x="583" y="2792"/>
                  </a:lnTo>
                  <a:lnTo>
                    <a:pt x="614" y="2799"/>
                  </a:lnTo>
                  <a:lnTo>
                    <a:pt x="645" y="2806"/>
                  </a:lnTo>
                  <a:lnTo>
                    <a:pt x="675" y="2812"/>
                  </a:lnTo>
                  <a:lnTo>
                    <a:pt x="708" y="2819"/>
                  </a:lnTo>
                  <a:lnTo>
                    <a:pt x="741" y="2825"/>
                  </a:lnTo>
                  <a:lnTo>
                    <a:pt x="775" y="2829"/>
                  </a:lnTo>
                  <a:lnTo>
                    <a:pt x="809" y="2833"/>
                  </a:lnTo>
                  <a:lnTo>
                    <a:pt x="842" y="2838"/>
                  </a:lnTo>
                  <a:lnTo>
                    <a:pt x="877" y="2840"/>
                  </a:lnTo>
                  <a:lnTo>
                    <a:pt x="914" y="2843"/>
                  </a:lnTo>
                  <a:lnTo>
                    <a:pt x="949" y="2846"/>
                  </a:lnTo>
                  <a:lnTo>
                    <a:pt x="986" y="2846"/>
                  </a:lnTo>
                  <a:lnTo>
                    <a:pt x="1022" y="2846"/>
                  </a:lnTo>
                  <a:lnTo>
                    <a:pt x="1060" y="2846"/>
                  </a:lnTo>
                  <a:lnTo>
                    <a:pt x="1109" y="2845"/>
                  </a:lnTo>
                  <a:lnTo>
                    <a:pt x="1157" y="2840"/>
                  </a:lnTo>
                  <a:lnTo>
                    <a:pt x="1205" y="2836"/>
                  </a:lnTo>
                  <a:lnTo>
                    <a:pt x="1255" y="2829"/>
                  </a:lnTo>
                  <a:lnTo>
                    <a:pt x="1305" y="2822"/>
                  </a:lnTo>
                  <a:lnTo>
                    <a:pt x="1356" y="2810"/>
                  </a:lnTo>
                  <a:lnTo>
                    <a:pt x="1406" y="2799"/>
                  </a:lnTo>
                  <a:lnTo>
                    <a:pt x="1457" y="2784"/>
                  </a:lnTo>
                  <a:lnTo>
                    <a:pt x="1508" y="2769"/>
                  </a:lnTo>
                  <a:lnTo>
                    <a:pt x="1561" y="2750"/>
                  </a:lnTo>
                  <a:lnTo>
                    <a:pt x="1612" y="2730"/>
                  </a:lnTo>
                  <a:lnTo>
                    <a:pt x="1663" y="2707"/>
                  </a:lnTo>
                  <a:lnTo>
                    <a:pt x="1716" y="2682"/>
                  </a:lnTo>
                  <a:lnTo>
                    <a:pt x="1769" y="2655"/>
                  </a:lnTo>
                  <a:lnTo>
                    <a:pt x="1820" y="2625"/>
                  </a:lnTo>
                  <a:lnTo>
                    <a:pt x="1873" y="2592"/>
                  </a:lnTo>
                  <a:lnTo>
                    <a:pt x="1877" y="2590"/>
                  </a:lnTo>
                  <a:lnTo>
                    <a:pt x="1890" y="2586"/>
                  </a:lnTo>
                  <a:lnTo>
                    <a:pt x="1909" y="2580"/>
                  </a:lnTo>
                  <a:lnTo>
                    <a:pt x="1936" y="2570"/>
                  </a:lnTo>
                  <a:lnTo>
                    <a:pt x="1965" y="2557"/>
                  </a:lnTo>
                  <a:lnTo>
                    <a:pt x="1999" y="2541"/>
                  </a:lnTo>
                  <a:lnTo>
                    <a:pt x="2035" y="2523"/>
                  </a:lnTo>
                  <a:lnTo>
                    <a:pt x="2073" y="2501"/>
                  </a:lnTo>
                  <a:lnTo>
                    <a:pt x="2111" y="2475"/>
                  </a:lnTo>
                  <a:lnTo>
                    <a:pt x="2148" y="2445"/>
                  </a:lnTo>
                  <a:lnTo>
                    <a:pt x="2182" y="2412"/>
                  </a:lnTo>
                  <a:lnTo>
                    <a:pt x="2212" y="2375"/>
                  </a:lnTo>
                  <a:lnTo>
                    <a:pt x="2240" y="2333"/>
                  </a:lnTo>
                  <a:lnTo>
                    <a:pt x="2261" y="2287"/>
                  </a:lnTo>
                  <a:lnTo>
                    <a:pt x="2275" y="2237"/>
                  </a:lnTo>
                  <a:lnTo>
                    <a:pt x="2281" y="2182"/>
                  </a:lnTo>
                  <a:lnTo>
                    <a:pt x="2281" y="2149"/>
                  </a:lnTo>
                  <a:lnTo>
                    <a:pt x="2277" y="2114"/>
                  </a:lnTo>
                  <a:lnTo>
                    <a:pt x="2271" y="2080"/>
                  </a:lnTo>
                  <a:lnTo>
                    <a:pt x="2261" y="2041"/>
                  </a:lnTo>
                  <a:lnTo>
                    <a:pt x="2246" y="2002"/>
                  </a:lnTo>
                  <a:lnTo>
                    <a:pt x="2227" y="1962"/>
                  </a:lnTo>
                  <a:lnTo>
                    <a:pt x="2205" y="1919"/>
                  </a:lnTo>
                  <a:lnTo>
                    <a:pt x="2177" y="1874"/>
                  </a:lnTo>
                  <a:lnTo>
                    <a:pt x="2173" y="1863"/>
                  </a:lnTo>
                  <a:lnTo>
                    <a:pt x="2161" y="1831"/>
                  </a:lnTo>
                  <a:lnTo>
                    <a:pt x="2146" y="1784"/>
                  </a:lnTo>
                  <a:lnTo>
                    <a:pt x="2132" y="1727"/>
                  </a:lnTo>
                  <a:lnTo>
                    <a:pt x="2117" y="1667"/>
                  </a:lnTo>
                  <a:lnTo>
                    <a:pt x="2110" y="1607"/>
                  </a:lnTo>
                  <a:lnTo>
                    <a:pt x="2108" y="1553"/>
                  </a:lnTo>
                  <a:lnTo>
                    <a:pt x="2120" y="1510"/>
                  </a:lnTo>
                  <a:lnTo>
                    <a:pt x="2119" y="1509"/>
                  </a:lnTo>
                  <a:lnTo>
                    <a:pt x="2116" y="1507"/>
                  </a:lnTo>
                  <a:lnTo>
                    <a:pt x="2110" y="1503"/>
                  </a:lnTo>
                  <a:lnTo>
                    <a:pt x="2102" y="1497"/>
                  </a:lnTo>
                  <a:lnTo>
                    <a:pt x="2094" y="1492"/>
                  </a:lnTo>
                  <a:lnTo>
                    <a:pt x="2082" y="1486"/>
                  </a:lnTo>
                  <a:lnTo>
                    <a:pt x="2067" y="1480"/>
                  </a:lnTo>
                  <a:lnTo>
                    <a:pt x="2053" y="1474"/>
                  </a:lnTo>
                  <a:lnTo>
                    <a:pt x="2035" y="1469"/>
                  </a:lnTo>
                  <a:lnTo>
                    <a:pt x="2016" y="1464"/>
                  </a:lnTo>
                  <a:lnTo>
                    <a:pt x="1994" y="1460"/>
                  </a:lnTo>
                  <a:lnTo>
                    <a:pt x="1972" y="1459"/>
                  </a:lnTo>
                  <a:lnTo>
                    <a:pt x="1947" y="1459"/>
                  </a:lnTo>
                  <a:lnTo>
                    <a:pt x="1921" y="1461"/>
                  </a:lnTo>
                  <a:lnTo>
                    <a:pt x="1893" y="1466"/>
                  </a:lnTo>
                  <a:lnTo>
                    <a:pt x="1864" y="1473"/>
                  </a:lnTo>
                  <a:lnTo>
                    <a:pt x="1655" y="1594"/>
                  </a:lnTo>
                  <a:lnTo>
                    <a:pt x="1303" y="968"/>
                  </a:lnTo>
                  <a:lnTo>
                    <a:pt x="1265" y="492"/>
                  </a:lnTo>
                  <a:lnTo>
                    <a:pt x="1267" y="489"/>
                  </a:lnTo>
                  <a:lnTo>
                    <a:pt x="1274" y="479"/>
                  </a:lnTo>
                  <a:lnTo>
                    <a:pt x="1281" y="465"/>
                  </a:lnTo>
                  <a:lnTo>
                    <a:pt x="1293" y="446"/>
                  </a:lnTo>
                  <a:lnTo>
                    <a:pt x="1303" y="423"/>
                  </a:lnTo>
                  <a:lnTo>
                    <a:pt x="1315" y="396"/>
                  </a:lnTo>
                  <a:lnTo>
                    <a:pt x="1325" y="366"/>
                  </a:lnTo>
                  <a:lnTo>
                    <a:pt x="1334" y="333"/>
                  </a:lnTo>
                  <a:lnTo>
                    <a:pt x="1340" y="300"/>
                  </a:lnTo>
                  <a:lnTo>
                    <a:pt x="1341" y="264"/>
                  </a:lnTo>
                  <a:lnTo>
                    <a:pt x="1338" y="228"/>
                  </a:lnTo>
                  <a:lnTo>
                    <a:pt x="1328" y="193"/>
                  </a:lnTo>
                  <a:lnTo>
                    <a:pt x="1314" y="157"/>
                  </a:lnTo>
                  <a:lnTo>
                    <a:pt x="1290" y="124"/>
                  </a:lnTo>
                  <a:lnTo>
                    <a:pt x="1258" y="91"/>
                  </a:lnTo>
                  <a:lnTo>
                    <a:pt x="1217" y="62"/>
                  </a:lnTo>
                  <a:lnTo>
                    <a:pt x="1215" y="62"/>
                  </a:lnTo>
                  <a:lnTo>
                    <a:pt x="1213" y="59"/>
                  </a:lnTo>
                  <a:lnTo>
                    <a:pt x="1207" y="57"/>
                  </a:lnTo>
                  <a:lnTo>
                    <a:pt x="1199" y="54"/>
                  </a:lnTo>
                  <a:lnTo>
                    <a:pt x="1191" y="48"/>
                  </a:lnTo>
                  <a:lnTo>
                    <a:pt x="1179" y="44"/>
                  </a:lnTo>
                  <a:lnTo>
                    <a:pt x="1166" y="38"/>
                  </a:lnTo>
                  <a:lnTo>
                    <a:pt x="1151" y="32"/>
                  </a:lnTo>
                  <a:lnTo>
                    <a:pt x="1135" y="26"/>
                  </a:lnTo>
                  <a:lnTo>
                    <a:pt x="1116" y="21"/>
                  </a:lnTo>
                  <a:lnTo>
                    <a:pt x="1095" y="16"/>
                  </a:lnTo>
                  <a:lnTo>
                    <a:pt x="1073" y="12"/>
                  </a:lnTo>
                  <a:lnTo>
                    <a:pt x="1049" y="8"/>
                  </a:lnTo>
                  <a:lnTo>
                    <a:pt x="1024" y="3"/>
                  </a:lnTo>
                  <a:lnTo>
                    <a:pt x="997" y="2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BFDDDD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1" name="Freeform 33"/>
            <p:cNvSpPr>
              <a:spLocks/>
            </p:cNvSpPr>
            <p:nvPr/>
          </p:nvSpPr>
          <p:spPr bwMode="auto">
            <a:xfrm>
              <a:off x="2055" y="1992"/>
              <a:ext cx="711" cy="893"/>
            </a:xfrm>
            <a:custGeom>
              <a:avLst/>
              <a:gdLst/>
              <a:ahLst/>
              <a:cxnLst>
                <a:cxn ang="0">
                  <a:pos x="1113" y="144"/>
                </a:cxn>
                <a:cxn ang="0">
                  <a:pos x="887" y="280"/>
                </a:cxn>
                <a:cxn ang="0">
                  <a:pos x="656" y="267"/>
                </a:cxn>
                <a:cxn ang="0">
                  <a:pos x="558" y="243"/>
                </a:cxn>
                <a:cxn ang="0">
                  <a:pos x="597" y="746"/>
                </a:cxn>
                <a:cxn ang="0">
                  <a:pos x="351" y="1516"/>
                </a:cxn>
                <a:cxn ang="0">
                  <a:pos x="125" y="2039"/>
                </a:cxn>
                <a:cxn ang="0">
                  <a:pos x="48" y="2421"/>
                </a:cxn>
                <a:cxn ang="0">
                  <a:pos x="234" y="2541"/>
                </a:cxn>
                <a:cxn ang="0">
                  <a:pos x="523" y="2621"/>
                </a:cxn>
                <a:cxn ang="0">
                  <a:pos x="935" y="2644"/>
                </a:cxn>
                <a:cxn ang="0">
                  <a:pos x="1341" y="2588"/>
                </a:cxn>
                <a:cxn ang="0">
                  <a:pos x="1685" y="2445"/>
                </a:cxn>
                <a:cxn ang="0">
                  <a:pos x="1603" y="1876"/>
                </a:cxn>
                <a:cxn ang="0">
                  <a:pos x="1224" y="1192"/>
                </a:cxn>
                <a:cxn ang="0">
                  <a:pos x="1072" y="487"/>
                </a:cxn>
                <a:cxn ang="0">
                  <a:pos x="916" y="545"/>
                </a:cxn>
                <a:cxn ang="0">
                  <a:pos x="657" y="519"/>
                </a:cxn>
                <a:cxn ang="0">
                  <a:pos x="772" y="341"/>
                </a:cxn>
                <a:cxn ang="0">
                  <a:pos x="1009" y="332"/>
                </a:cxn>
                <a:cxn ang="0">
                  <a:pos x="1148" y="221"/>
                </a:cxn>
                <a:cxn ang="0">
                  <a:pos x="1113" y="802"/>
                </a:cxn>
                <a:cxn ang="0">
                  <a:pos x="1348" y="1349"/>
                </a:cxn>
                <a:cxn ang="0">
                  <a:pos x="1543" y="1692"/>
                </a:cxn>
                <a:cxn ang="0">
                  <a:pos x="1806" y="1766"/>
                </a:cxn>
                <a:cxn ang="0">
                  <a:pos x="2007" y="1784"/>
                </a:cxn>
                <a:cxn ang="0">
                  <a:pos x="1623" y="1848"/>
                </a:cxn>
                <a:cxn ang="0">
                  <a:pos x="1931" y="1843"/>
                </a:cxn>
                <a:cxn ang="0">
                  <a:pos x="1997" y="1875"/>
                </a:cxn>
                <a:cxn ang="0">
                  <a:pos x="1726" y="1882"/>
                </a:cxn>
                <a:cxn ang="0">
                  <a:pos x="1758" y="1934"/>
                </a:cxn>
                <a:cxn ang="0">
                  <a:pos x="2041" y="1943"/>
                </a:cxn>
                <a:cxn ang="0">
                  <a:pos x="1877" y="1966"/>
                </a:cxn>
                <a:cxn ang="0">
                  <a:pos x="1701" y="1999"/>
                </a:cxn>
                <a:cxn ang="0">
                  <a:pos x="1943" y="2009"/>
                </a:cxn>
                <a:cxn ang="0">
                  <a:pos x="2048" y="2026"/>
                </a:cxn>
                <a:cxn ang="0">
                  <a:pos x="1904" y="2035"/>
                </a:cxn>
                <a:cxn ang="0">
                  <a:pos x="1738" y="2065"/>
                </a:cxn>
                <a:cxn ang="0">
                  <a:pos x="1969" y="2078"/>
                </a:cxn>
                <a:cxn ang="0">
                  <a:pos x="2063" y="2091"/>
                </a:cxn>
                <a:cxn ang="0">
                  <a:pos x="1818" y="2112"/>
                </a:cxn>
                <a:cxn ang="0">
                  <a:pos x="1872" y="2141"/>
                </a:cxn>
                <a:cxn ang="0">
                  <a:pos x="2076" y="2155"/>
                </a:cxn>
                <a:cxn ang="0">
                  <a:pos x="1884" y="2173"/>
                </a:cxn>
                <a:cxn ang="0">
                  <a:pos x="1853" y="2216"/>
                </a:cxn>
                <a:cxn ang="0">
                  <a:pos x="1966" y="2239"/>
                </a:cxn>
                <a:cxn ang="0">
                  <a:pos x="1869" y="2285"/>
                </a:cxn>
                <a:cxn ang="0">
                  <a:pos x="1868" y="2305"/>
                </a:cxn>
                <a:cxn ang="0">
                  <a:pos x="1824" y="2342"/>
                </a:cxn>
                <a:cxn ang="0">
                  <a:pos x="1924" y="2354"/>
                </a:cxn>
                <a:cxn ang="0">
                  <a:pos x="1771" y="2404"/>
                </a:cxn>
                <a:cxn ang="0">
                  <a:pos x="1855" y="2421"/>
                </a:cxn>
                <a:cxn ang="0">
                  <a:pos x="1606" y="2529"/>
                </a:cxn>
                <a:cxn ang="0">
                  <a:pos x="1146" y="2666"/>
                </a:cxn>
                <a:cxn ang="0">
                  <a:pos x="758" y="2676"/>
                </a:cxn>
                <a:cxn ang="0">
                  <a:pos x="391" y="2626"/>
                </a:cxn>
                <a:cxn ang="0">
                  <a:pos x="62" y="2486"/>
                </a:cxn>
                <a:cxn ang="0">
                  <a:pos x="82" y="2063"/>
                </a:cxn>
                <a:cxn ang="0">
                  <a:pos x="389" y="1333"/>
                </a:cxn>
                <a:cxn ang="0">
                  <a:pos x="561" y="305"/>
                </a:cxn>
                <a:cxn ang="0">
                  <a:pos x="570" y="128"/>
                </a:cxn>
                <a:cxn ang="0">
                  <a:pos x="760" y="6"/>
                </a:cxn>
                <a:cxn ang="0">
                  <a:pos x="1080" y="37"/>
                </a:cxn>
              </a:cxnLst>
              <a:rect l="0" t="0" r="r" b="b"/>
              <a:pathLst>
                <a:path w="2133" h="2679">
                  <a:moveTo>
                    <a:pt x="1080" y="37"/>
                  </a:moveTo>
                  <a:lnTo>
                    <a:pt x="1088" y="44"/>
                  </a:lnTo>
                  <a:lnTo>
                    <a:pt x="1096" y="53"/>
                  </a:lnTo>
                  <a:lnTo>
                    <a:pt x="1105" y="62"/>
                  </a:lnTo>
                  <a:lnTo>
                    <a:pt x="1114" y="70"/>
                  </a:lnTo>
                  <a:lnTo>
                    <a:pt x="1120" y="80"/>
                  </a:lnTo>
                  <a:lnTo>
                    <a:pt x="1123" y="90"/>
                  </a:lnTo>
                  <a:lnTo>
                    <a:pt x="1124" y="102"/>
                  </a:lnTo>
                  <a:lnTo>
                    <a:pt x="1120" y="115"/>
                  </a:lnTo>
                  <a:lnTo>
                    <a:pt x="1114" y="129"/>
                  </a:lnTo>
                  <a:lnTo>
                    <a:pt x="1113" y="144"/>
                  </a:lnTo>
                  <a:lnTo>
                    <a:pt x="1114" y="160"/>
                  </a:lnTo>
                  <a:lnTo>
                    <a:pt x="1113" y="177"/>
                  </a:lnTo>
                  <a:lnTo>
                    <a:pt x="1107" y="211"/>
                  </a:lnTo>
                  <a:lnTo>
                    <a:pt x="1091" y="234"/>
                  </a:lnTo>
                  <a:lnTo>
                    <a:pt x="1066" y="250"/>
                  </a:lnTo>
                  <a:lnTo>
                    <a:pt x="1036" y="259"/>
                  </a:lnTo>
                  <a:lnTo>
                    <a:pt x="1004" y="263"/>
                  </a:lnTo>
                  <a:lnTo>
                    <a:pt x="969" y="267"/>
                  </a:lnTo>
                  <a:lnTo>
                    <a:pt x="937" y="272"/>
                  </a:lnTo>
                  <a:lnTo>
                    <a:pt x="908" y="279"/>
                  </a:lnTo>
                  <a:lnTo>
                    <a:pt x="887" y="280"/>
                  </a:lnTo>
                  <a:lnTo>
                    <a:pt x="867" y="282"/>
                  </a:lnTo>
                  <a:lnTo>
                    <a:pt x="845" y="283"/>
                  </a:lnTo>
                  <a:lnTo>
                    <a:pt x="823" y="285"/>
                  </a:lnTo>
                  <a:lnTo>
                    <a:pt x="802" y="286"/>
                  </a:lnTo>
                  <a:lnTo>
                    <a:pt x="780" y="286"/>
                  </a:lnTo>
                  <a:lnTo>
                    <a:pt x="758" y="286"/>
                  </a:lnTo>
                  <a:lnTo>
                    <a:pt x="738" y="285"/>
                  </a:lnTo>
                  <a:lnTo>
                    <a:pt x="716" y="282"/>
                  </a:lnTo>
                  <a:lnTo>
                    <a:pt x="695" y="279"/>
                  </a:lnTo>
                  <a:lnTo>
                    <a:pt x="675" y="273"/>
                  </a:lnTo>
                  <a:lnTo>
                    <a:pt x="656" y="267"/>
                  </a:lnTo>
                  <a:lnTo>
                    <a:pt x="637" y="260"/>
                  </a:lnTo>
                  <a:lnTo>
                    <a:pt x="619" y="250"/>
                  </a:lnTo>
                  <a:lnTo>
                    <a:pt x="602" y="239"/>
                  </a:lnTo>
                  <a:lnTo>
                    <a:pt x="586" y="226"/>
                  </a:lnTo>
                  <a:lnTo>
                    <a:pt x="587" y="220"/>
                  </a:lnTo>
                  <a:lnTo>
                    <a:pt x="584" y="214"/>
                  </a:lnTo>
                  <a:lnTo>
                    <a:pt x="580" y="210"/>
                  </a:lnTo>
                  <a:lnTo>
                    <a:pt x="575" y="206"/>
                  </a:lnTo>
                  <a:lnTo>
                    <a:pt x="564" y="214"/>
                  </a:lnTo>
                  <a:lnTo>
                    <a:pt x="559" y="229"/>
                  </a:lnTo>
                  <a:lnTo>
                    <a:pt x="558" y="243"/>
                  </a:lnTo>
                  <a:lnTo>
                    <a:pt x="562" y="257"/>
                  </a:lnTo>
                  <a:lnTo>
                    <a:pt x="584" y="285"/>
                  </a:lnTo>
                  <a:lnTo>
                    <a:pt x="599" y="316"/>
                  </a:lnTo>
                  <a:lnTo>
                    <a:pt x="606" y="351"/>
                  </a:lnTo>
                  <a:lnTo>
                    <a:pt x="609" y="387"/>
                  </a:lnTo>
                  <a:lnTo>
                    <a:pt x="609" y="424"/>
                  </a:lnTo>
                  <a:lnTo>
                    <a:pt x="606" y="463"/>
                  </a:lnTo>
                  <a:lnTo>
                    <a:pt x="605" y="502"/>
                  </a:lnTo>
                  <a:lnTo>
                    <a:pt x="605" y="539"/>
                  </a:lnTo>
                  <a:lnTo>
                    <a:pt x="602" y="643"/>
                  </a:lnTo>
                  <a:lnTo>
                    <a:pt x="597" y="746"/>
                  </a:lnTo>
                  <a:lnTo>
                    <a:pt x="593" y="848"/>
                  </a:lnTo>
                  <a:lnTo>
                    <a:pt x="586" y="953"/>
                  </a:lnTo>
                  <a:lnTo>
                    <a:pt x="562" y="1019"/>
                  </a:lnTo>
                  <a:lnTo>
                    <a:pt x="536" y="1084"/>
                  </a:lnTo>
                  <a:lnTo>
                    <a:pt x="510" y="1147"/>
                  </a:lnTo>
                  <a:lnTo>
                    <a:pt x="480" y="1212"/>
                  </a:lnTo>
                  <a:lnTo>
                    <a:pt x="452" y="1275"/>
                  </a:lnTo>
                  <a:lnTo>
                    <a:pt x="423" y="1339"/>
                  </a:lnTo>
                  <a:lnTo>
                    <a:pt x="397" y="1403"/>
                  </a:lnTo>
                  <a:lnTo>
                    <a:pt x="372" y="1468"/>
                  </a:lnTo>
                  <a:lnTo>
                    <a:pt x="351" y="1516"/>
                  </a:lnTo>
                  <a:lnTo>
                    <a:pt x="331" y="1563"/>
                  </a:lnTo>
                  <a:lnTo>
                    <a:pt x="309" y="1610"/>
                  </a:lnTo>
                  <a:lnTo>
                    <a:pt x="288" y="1658"/>
                  </a:lnTo>
                  <a:lnTo>
                    <a:pt x="268" y="1705"/>
                  </a:lnTo>
                  <a:lnTo>
                    <a:pt x="247" y="1753"/>
                  </a:lnTo>
                  <a:lnTo>
                    <a:pt x="226" y="1800"/>
                  </a:lnTo>
                  <a:lnTo>
                    <a:pt x="205" y="1848"/>
                  </a:lnTo>
                  <a:lnTo>
                    <a:pt x="185" y="1895"/>
                  </a:lnTo>
                  <a:lnTo>
                    <a:pt x="164" y="1944"/>
                  </a:lnTo>
                  <a:lnTo>
                    <a:pt x="145" y="1992"/>
                  </a:lnTo>
                  <a:lnTo>
                    <a:pt x="125" y="2039"/>
                  </a:lnTo>
                  <a:lnTo>
                    <a:pt x="105" y="2088"/>
                  </a:lnTo>
                  <a:lnTo>
                    <a:pt x="86" y="2135"/>
                  </a:lnTo>
                  <a:lnTo>
                    <a:pt x="67" y="2184"/>
                  </a:lnTo>
                  <a:lnTo>
                    <a:pt x="50" y="2233"/>
                  </a:lnTo>
                  <a:lnTo>
                    <a:pt x="45" y="2259"/>
                  </a:lnTo>
                  <a:lnTo>
                    <a:pt x="41" y="2285"/>
                  </a:lnTo>
                  <a:lnTo>
                    <a:pt x="37" y="2314"/>
                  </a:lnTo>
                  <a:lnTo>
                    <a:pt x="34" y="2342"/>
                  </a:lnTo>
                  <a:lnTo>
                    <a:pt x="34" y="2370"/>
                  </a:lnTo>
                  <a:lnTo>
                    <a:pt x="38" y="2396"/>
                  </a:lnTo>
                  <a:lnTo>
                    <a:pt x="48" y="2421"/>
                  </a:lnTo>
                  <a:lnTo>
                    <a:pt x="65" y="2443"/>
                  </a:lnTo>
                  <a:lnTo>
                    <a:pt x="79" y="2459"/>
                  </a:lnTo>
                  <a:lnTo>
                    <a:pt x="94" y="2473"/>
                  </a:lnTo>
                  <a:lnTo>
                    <a:pt x="110" y="2485"/>
                  </a:lnTo>
                  <a:lnTo>
                    <a:pt x="126" y="2496"/>
                  </a:lnTo>
                  <a:lnTo>
                    <a:pt x="144" y="2505"/>
                  </a:lnTo>
                  <a:lnTo>
                    <a:pt x="161" y="2514"/>
                  </a:lnTo>
                  <a:lnTo>
                    <a:pt x="179" y="2521"/>
                  </a:lnTo>
                  <a:lnTo>
                    <a:pt x="198" y="2528"/>
                  </a:lnTo>
                  <a:lnTo>
                    <a:pt x="215" y="2535"/>
                  </a:lnTo>
                  <a:lnTo>
                    <a:pt x="234" y="2541"/>
                  </a:lnTo>
                  <a:lnTo>
                    <a:pt x="253" y="2547"/>
                  </a:lnTo>
                  <a:lnTo>
                    <a:pt x="271" y="2552"/>
                  </a:lnTo>
                  <a:lnTo>
                    <a:pt x="290" y="2560"/>
                  </a:lnTo>
                  <a:lnTo>
                    <a:pt x="307" y="2567"/>
                  </a:lnTo>
                  <a:lnTo>
                    <a:pt x="325" y="2575"/>
                  </a:lnTo>
                  <a:lnTo>
                    <a:pt x="343" y="2584"/>
                  </a:lnTo>
                  <a:lnTo>
                    <a:pt x="378" y="2593"/>
                  </a:lnTo>
                  <a:lnTo>
                    <a:pt x="413" y="2601"/>
                  </a:lnTo>
                  <a:lnTo>
                    <a:pt x="449" y="2608"/>
                  </a:lnTo>
                  <a:lnTo>
                    <a:pt x="486" y="2616"/>
                  </a:lnTo>
                  <a:lnTo>
                    <a:pt x="523" y="2621"/>
                  </a:lnTo>
                  <a:lnTo>
                    <a:pt x="559" y="2627"/>
                  </a:lnTo>
                  <a:lnTo>
                    <a:pt x="596" y="2633"/>
                  </a:lnTo>
                  <a:lnTo>
                    <a:pt x="632" y="2636"/>
                  </a:lnTo>
                  <a:lnTo>
                    <a:pt x="671" y="2640"/>
                  </a:lnTo>
                  <a:lnTo>
                    <a:pt x="709" y="2643"/>
                  </a:lnTo>
                  <a:lnTo>
                    <a:pt x="745" y="2644"/>
                  </a:lnTo>
                  <a:lnTo>
                    <a:pt x="783" y="2646"/>
                  </a:lnTo>
                  <a:lnTo>
                    <a:pt x="821" y="2646"/>
                  </a:lnTo>
                  <a:lnTo>
                    <a:pt x="859" y="2646"/>
                  </a:lnTo>
                  <a:lnTo>
                    <a:pt x="897" y="2646"/>
                  </a:lnTo>
                  <a:lnTo>
                    <a:pt x="935" y="2644"/>
                  </a:lnTo>
                  <a:lnTo>
                    <a:pt x="972" y="2643"/>
                  </a:lnTo>
                  <a:lnTo>
                    <a:pt x="1010" y="2640"/>
                  </a:lnTo>
                  <a:lnTo>
                    <a:pt x="1048" y="2636"/>
                  </a:lnTo>
                  <a:lnTo>
                    <a:pt x="1085" y="2633"/>
                  </a:lnTo>
                  <a:lnTo>
                    <a:pt x="1123" y="2629"/>
                  </a:lnTo>
                  <a:lnTo>
                    <a:pt x="1159" y="2623"/>
                  </a:lnTo>
                  <a:lnTo>
                    <a:pt x="1196" y="2617"/>
                  </a:lnTo>
                  <a:lnTo>
                    <a:pt x="1233" y="2611"/>
                  </a:lnTo>
                  <a:lnTo>
                    <a:pt x="1269" y="2604"/>
                  </a:lnTo>
                  <a:lnTo>
                    <a:pt x="1306" y="2597"/>
                  </a:lnTo>
                  <a:lnTo>
                    <a:pt x="1341" y="2588"/>
                  </a:lnTo>
                  <a:lnTo>
                    <a:pt x="1376" y="2580"/>
                  </a:lnTo>
                  <a:lnTo>
                    <a:pt x="1411" y="2571"/>
                  </a:lnTo>
                  <a:lnTo>
                    <a:pt x="1446" y="2561"/>
                  </a:lnTo>
                  <a:lnTo>
                    <a:pt x="1480" y="2551"/>
                  </a:lnTo>
                  <a:lnTo>
                    <a:pt x="1514" y="2539"/>
                  </a:lnTo>
                  <a:lnTo>
                    <a:pt x="1544" y="2529"/>
                  </a:lnTo>
                  <a:lnTo>
                    <a:pt x="1575" y="2516"/>
                  </a:lnTo>
                  <a:lnTo>
                    <a:pt x="1603" y="2501"/>
                  </a:lnTo>
                  <a:lnTo>
                    <a:pt x="1631" y="2483"/>
                  </a:lnTo>
                  <a:lnTo>
                    <a:pt x="1657" y="2465"/>
                  </a:lnTo>
                  <a:lnTo>
                    <a:pt x="1685" y="2445"/>
                  </a:lnTo>
                  <a:lnTo>
                    <a:pt x="1711" y="2426"/>
                  </a:lnTo>
                  <a:lnTo>
                    <a:pt x="1739" y="2409"/>
                  </a:lnTo>
                  <a:lnTo>
                    <a:pt x="1760" y="2358"/>
                  </a:lnTo>
                  <a:lnTo>
                    <a:pt x="1770" y="2304"/>
                  </a:lnTo>
                  <a:lnTo>
                    <a:pt x="1771" y="2248"/>
                  </a:lnTo>
                  <a:lnTo>
                    <a:pt x="1767" y="2190"/>
                  </a:lnTo>
                  <a:lnTo>
                    <a:pt x="1733" y="2128"/>
                  </a:lnTo>
                  <a:lnTo>
                    <a:pt x="1701" y="2065"/>
                  </a:lnTo>
                  <a:lnTo>
                    <a:pt x="1667" y="2003"/>
                  </a:lnTo>
                  <a:lnTo>
                    <a:pt x="1635" y="1940"/>
                  </a:lnTo>
                  <a:lnTo>
                    <a:pt x="1603" y="1876"/>
                  </a:lnTo>
                  <a:lnTo>
                    <a:pt x="1569" y="1813"/>
                  </a:lnTo>
                  <a:lnTo>
                    <a:pt x="1537" y="1751"/>
                  </a:lnTo>
                  <a:lnTo>
                    <a:pt x="1505" y="1688"/>
                  </a:lnTo>
                  <a:lnTo>
                    <a:pt x="1471" y="1626"/>
                  </a:lnTo>
                  <a:lnTo>
                    <a:pt x="1438" y="1563"/>
                  </a:lnTo>
                  <a:lnTo>
                    <a:pt x="1404" y="1501"/>
                  </a:lnTo>
                  <a:lnTo>
                    <a:pt x="1369" y="1438"/>
                  </a:lnTo>
                  <a:lnTo>
                    <a:pt x="1334" y="1376"/>
                  </a:lnTo>
                  <a:lnTo>
                    <a:pt x="1298" y="1314"/>
                  </a:lnTo>
                  <a:lnTo>
                    <a:pt x="1262" y="1252"/>
                  </a:lnTo>
                  <a:lnTo>
                    <a:pt x="1224" y="1192"/>
                  </a:lnTo>
                  <a:lnTo>
                    <a:pt x="1206" y="1152"/>
                  </a:lnTo>
                  <a:lnTo>
                    <a:pt x="1187" y="1113"/>
                  </a:lnTo>
                  <a:lnTo>
                    <a:pt x="1167" y="1074"/>
                  </a:lnTo>
                  <a:lnTo>
                    <a:pt x="1146" y="1035"/>
                  </a:lnTo>
                  <a:lnTo>
                    <a:pt x="1126" y="996"/>
                  </a:lnTo>
                  <a:lnTo>
                    <a:pt x="1110" y="956"/>
                  </a:lnTo>
                  <a:lnTo>
                    <a:pt x="1096" y="914"/>
                  </a:lnTo>
                  <a:lnTo>
                    <a:pt x="1088" y="870"/>
                  </a:lnTo>
                  <a:lnTo>
                    <a:pt x="1082" y="742"/>
                  </a:lnTo>
                  <a:lnTo>
                    <a:pt x="1077" y="614"/>
                  </a:lnTo>
                  <a:lnTo>
                    <a:pt x="1072" y="487"/>
                  </a:lnTo>
                  <a:lnTo>
                    <a:pt x="1063" y="364"/>
                  </a:lnTo>
                  <a:lnTo>
                    <a:pt x="1055" y="357"/>
                  </a:lnTo>
                  <a:lnTo>
                    <a:pt x="1044" y="394"/>
                  </a:lnTo>
                  <a:lnTo>
                    <a:pt x="1036" y="433"/>
                  </a:lnTo>
                  <a:lnTo>
                    <a:pt x="1031" y="473"/>
                  </a:lnTo>
                  <a:lnTo>
                    <a:pt x="1023" y="512"/>
                  </a:lnTo>
                  <a:lnTo>
                    <a:pt x="1004" y="520"/>
                  </a:lnTo>
                  <a:lnTo>
                    <a:pt x="984" y="529"/>
                  </a:lnTo>
                  <a:lnTo>
                    <a:pt x="962" y="536"/>
                  </a:lnTo>
                  <a:lnTo>
                    <a:pt x="940" y="541"/>
                  </a:lnTo>
                  <a:lnTo>
                    <a:pt x="916" y="545"/>
                  </a:lnTo>
                  <a:lnTo>
                    <a:pt x="893" y="548"/>
                  </a:lnTo>
                  <a:lnTo>
                    <a:pt x="868" y="549"/>
                  </a:lnTo>
                  <a:lnTo>
                    <a:pt x="845" y="549"/>
                  </a:lnTo>
                  <a:lnTo>
                    <a:pt x="820" y="549"/>
                  </a:lnTo>
                  <a:lnTo>
                    <a:pt x="795" y="548"/>
                  </a:lnTo>
                  <a:lnTo>
                    <a:pt x="772" y="545"/>
                  </a:lnTo>
                  <a:lnTo>
                    <a:pt x="747" y="542"/>
                  </a:lnTo>
                  <a:lnTo>
                    <a:pt x="723" y="538"/>
                  </a:lnTo>
                  <a:lnTo>
                    <a:pt x="700" y="532"/>
                  </a:lnTo>
                  <a:lnTo>
                    <a:pt x="678" y="526"/>
                  </a:lnTo>
                  <a:lnTo>
                    <a:pt x="657" y="519"/>
                  </a:lnTo>
                  <a:lnTo>
                    <a:pt x="643" y="470"/>
                  </a:lnTo>
                  <a:lnTo>
                    <a:pt x="635" y="418"/>
                  </a:lnTo>
                  <a:lnTo>
                    <a:pt x="632" y="365"/>
                  </a:lnTo>
                  <a:lnTo>
                    <a:pt x="630" y="311"/>
                  </a:lnTo>
                  <a:lnTo>
                    <a:pt x="649" y="319"/>
                  </a:lnTo>
                  <a:lnTo>
                    <a:pt x="668" y="325"/>
                  </a:lnTo>
                  <a:lnTo>
                    <a:pt x="687" y="331"/>
                  </a:lnTo>
                  <a:lnTo>
                    <a:pt x="707" y="335"/>
                  </a:lnTo>
                  <a:lnTo>
                    <a:pt x="728" y="338"/>
                  </a:lnTo>
                  <a:lnTo>
                    <a:pt x="750" y="339"/>
                  </a:lnTo>
                  <a:lnTo>
                    <a:pt x="772" y="341"/>
                  </a:lnTo>
                  <a:lnTo>
                    <a:pt x="793" y="342"/>
                  </a:lnTo>
                  <a:lnTo>
                    <a:pt x="815" y="342"/>
                  </a:lnTo>
                  <a:lnTo>
                    <a:pt x="837" y="342"/>
                  </a:lnTo>
                  <a:lnTo>
                    <a:pt x="859" y="342"/>
                  </a:lnTo>
                  <a:lnTo>
                    <a:pt x="881" y="342"/>
                  </a:lnTo>
                  <a:lnTo>
                    <a:pt x="903" y="341"/>
                  </a:lnTo>
                  <a:lnTo>
                    <a:pt x="924" y="341"/>
                  </a:lnTo>
                  <a:lnTo>
                    <a:pt x="946" y="341"/>
                  </a:lnTo>
                  <a:lnTo>
                    <a:pt x="966" y="342"/>
                  </a:lnTo>
                  <a:lnTo>
                    <a:pt x="987" y="336"/>
                  </a:lnTo>
                  <a:lnTo>
                    <a:pt x="1009" y="332"/>
                  </a:lnTo>
                  <a:lnTo>
                    <a:pt x="1031" y="326"/>
                  </a:lnTo>
                  <a:lnTo>
                    <a:pt x="1051" y="319"/>
                  </a:lnTo>
                  <a:lnTo>
                    <a:pt x="1070" y="311"/>
                  </a:lnTo>
                  <a:lnTo>
                    <a:pt x="1089" y="298"/>
                  </a:lnTo>
                  <a:lnTo>
                    <a:pt x="1104" y="282"/>
                  </a:lnTo>
                  <a:lnTo>
                    <a:pt x="1117" y="260"/>
                  </a:lnTo>
                  <a:lnTo>
                    <a:pt x="1123" y="244"/>
                  </a:lnTo>
                  <a:lnTo>
                    <a:pt x="1123" y="224"/>
                  </a:lnTo>
                  <a:lnTo>
                    <a:pt x="1124" y="208"/>
                  </a:lnTo>
                  <a:lnTo>
                    <a:pt x="1140" y="203"/>
                  </a:lnTo>
                  <a:lnTo>
                    <a:pt x="1148" y="221"/>
                  </a:lnTo>
                  <a:lnTo>
                    <a:pt x="1149" y="239"/>
                  </a:lnTo>
                  <a:lnTo>
                    <a:pt x="1148" y="257"/>
                  </a:lnTo>
                  <a:lnTo>
                    <a:pt x="1142" y="276"/>
                  </a:lnTo>
                  <a:lnTo>
                    <a:pt x="1135" y="293"/>
                  </a:lnTo>
                  <a:lnTo>
                    <a:pt x="1124" y="311"/>
                  </a:lnTo>
                  <a:lnTo>
                    <a:pt x="1113" y="326"/>
                  </a:lnTo>
                  <a:lnTo>
                    <a:pt x="1099" y="342"/>
                  </a:lnTo>
                  <a:lnTo>
                    <a:pt x="1098" y="461"/>
                  </a:lnTo>
                  <a:lnTo>
                    <a:pt x="1104" y="574"/>
                  </a:lnTo>
                  <a:lnTo>
                    <a:pt x="1111" y="684"/>
                  </a:lnTo>
                  <a:lnTo>
                    <a:pt x="1113" y="802"/>
                  </a:lnTo>
                  <a:lnTo>
                    <a:pt x="1121" y="863"/>
                  </a:lnTo>
                  <a:lnTo>
                    <a:pt x="1137" y="922"/>
                  </a:lnTo>
                  <a:lnTo>
                    <a:pt x="1159" y="979"/>
                  </a:lnTo>
                  <a:lnTo>
                    <a:pt x="1184" y="1035"/>
                  </a:lnTo>
                  <a:lnTo>
                    <a:pt x="1211" y="1090"/>
                  </a:lnTo>
                  <a:lnTo>
                    <a:pt x="1238" y="1145"/>
                  </a:lnTo>
                  <a:lnTo>
                    <a:pt x="1266" y="1201"/>
                  </a:lnTo>
                  <a:lnTo>
                    <a:pt x="1291" y="1257"/>
                  </a:lnTo>
                  <a:lnTo>
                    <a:pt x="1310" y="1287"/>
                  </a:lnTo>
                  <a:lnTo>
                    <a:pt x="1329" y="1317"/>
                  </a:lnTo>
                  <a:lnTo>
                    <a:pt x="1348" y="1349"/>
                  </a:lnTo>
                  <a:lnTo>
                    <a:pt x="1367" y="1379"/>
                  </a:lnTo>
                  <a:lnTo>
                    <a:pt x="1385" y="1411"/>
                  </a:lnTo>
                  <a:lnTo>
                    <a:pt x="1404" y="1441"/>
                  </a:lnTo>
                  <a:lnTo>
                    <a:pt x="1421" y="1472"/>
                  </a:lnTo>
                  <a:lnTo>
                    <a:pt x="1439" y="1504"/>
                  </a:lnTo>
                  <a:lnTo>
                    <a:pt x="1457" y="1536"/>
                  </a:lnTo>
                  <a:lnTo>
                    <a:pt x="1473" y="1567"/>
                  </a:lnTo>
                  <a:lnTo>
                    <a:pt x="1490" y="1599"/>
                  </a:lnTo>
                  <a:lnTo>
                    <a:pt x="1508" y="1631"/>
                  </a:lnTo>
                  <a:lnTo>
                    <a:pt x="1525" y="1661"/>
                  </a:lnTo>
                  <a:lnTo>
                    <a:pt x="1543" y="1692"/>
                  </a:lnTo>
                  <a:lnTo>
                    <a:pt x="1560" y="1724"/>
                  </a:lnTo>
                  <a:lnTo>
                    <a:pt x="1578" y="1756"/>
                  </a:lnTo>
                  <a:lnTo>
                    <a:pt x="1593" y="1767"/>
                  </a:lnTo>
                  <a:lnTo>
                    <a:pt x="1621" y="1767"/>
                  </a:lnTo>
                  <a:lnTo>
                    <a:pt x="1647" y="1767"/>
                  </a:lnTo>
                  <a:lnTo>
                    <a:pt x="1675" y="1767"/>
                  </a:lnTo>
                  <a:lnTo>
                    <a:pt x="1701" y="1766"/>
                  </a:lnTo>
                  <a:lnTo>
                    <a:pt x="1727" y="1766"/>
                  </a:lnTo>
                  <a:lnTo>
                    <a:pt x="1754" y="1766"/>
                  </a:lnTo>
                  <a:lnTo>
                    <a:pt x="1780" y="1766"/>
                  </a:lnTo>
                  <a:lnTo>
                    <a:pt x="1806" y="1766"/>
                  </a:lnTo>
                  <a:lnTo>
                    <a:pt x="1833" y="1766"/>
                  </a:lnTo>
                  <a:lnTo>
                    <a:pt x="1859" y="1766"/>
                  </a:lnTo>
                  <a:lnTo>
                    <a:pt x="1885" y="1767"/>
                  </a:lnTo>
                  <a:lnTo>
                    <a:pt x="1913" y="1767"/>
                  </a:lnTo>
                  <a:lnTo>
                    <a:pt x="1940" y="1769"/>
                  </a:lnTo>
                  <a:lnTo>
                    <a:pt x="1967" y="1770"/>
                  </a:lnTo>
                  <a:lnTo>
                    <a:pt x="1994" y="1772"/>
                  </a:lnTo>
                  <a:lnTo>
                    <a:pt x="2022" y="1773"/>
                  </a:lnTo>
                  <a:lnTo>
                    <a:pt x="2019" y="1779"/>
                  </a:lnTo>
                  <a:lnTo>
                    <a:pt x="2014" y="1783"/>
                  </a:lnTo>
                  <a:lnTo>
                    <a:pt x="2007" y="1784"/>
                  </a:lnTo>
                  <a:lnTo>
                    <a:pt x="2001" y="1786"/>
                  </a:lnTo>
                  <a:lnTo>
                    <a:pt x="1994" y="1787"/>
                  </a:lnTo>
                  <a:lnTo>
                    <a:pt x="1985" y="1787"/>
                  </a:lnTo>
                  <a:lnTo>
                    <a:pt x="1978" y="1789"/>
                  </a:lnTo>
                  <a:lnTo>
                    <a:pt x="1972" y="1790"/>
                  </a:lnTo>
                  <a:lnTo>
                    <a:pt x="1621" y="1795"/>
                  </a:lnTo>
                  <a:lnTo>
                    <a:pt x="1609" y="1803"/>
                  </a:lnTo>
                  <a:lnTo>
                    <a:pt x="1606" y="1815"/>
                  </a:lnTo>
                  <a:lnTo>
                    <a:pt x="1610" y="1828"/>
                  </a:lnTo>
                  <a:lnTo>
                    <a:pt x="1618" y="1841"/>
                  </a:lnTo>
                  <a:lnTo>
                    <a:pt x="1623" y="1848"/>
                  </a:lnTo>
                  <a:lnTo>
                    <a:pt x="1651" y="1851"/>
                  </a:lnTo>
                  <a:lnTo>
                    <a:pt x="1679" y="1852"/>
                  </a:lnTo>
                  <a:lnTo>
                    <a:pt x="1707" y="1852"/>
                  </a:lnTo>
                  <a:lnTo>
                    <a:pt x="1735" y="1852"/>
                  </a:lnTo>
                  <a:lnTo>
                    <a:pt x="1763" y="1851"/>
                  </a:lnTo>
                  <a:lnTo>
                    <a:pt x="1790" y="1849"/>
                  </a:lnTo>
                  <a:lnTo>
                    <a:pt x="1820" y="1848"/>
                  </a:lnTo>
                  <a:lnTo>
                    <a:pt x="1847" y="1846"/>
                  </a:lnTo>
                  <a:lnTo>
                    <a:pt x="1875" y="1845"/>
                  </a:lnTo>
                  <a:lnTo>
                    <a:pt x="1903" y="1843"/>
                  </a:lnTo>
                  <a:lnTo>
                    <a:pt x="1931" y="1843"/>
                  </a:lnTo>
                  <a:lnTo>
                    <a:pt x="1959" y="1843"/>
                  </a:lnTo>
                  <a:lnTo>
                    <a:pt x="1986" y="1845"/>
                  </a:lnTo>
                  <a:lnTo>
                    <a:pt x="2014" y="1848"/>
                  </a:lnTo>
                  <a:lnTo>
                    <a:pt x="2042" y="1852"/>
                  </a:lnTo>
                  <a:lnTo>
                    <a:pt x="2068" y="1858"/>
                  </a:lnTo>
                  <a:lnTo>
                    <a:pt x="2066" y="1864"/>
                  </a:lnTo>
                  <a:lnTo>
                    <a:pt x="2060" y="1868"/>
                  </a:lnTo>
                  <a:lnTo>
                    <a:pt x="2052" y="1872"/>
                  </a:lnTo>
                  <a:lnTo>
                    <a:pt x="2044" y="1872"/>
                  </a:lnTo>
                  <a:lnTo>
                    <a:pt x="2020" y="1874"/>
                  </a:lnTo>
                  <a:lnTo>
                    <a:pt x="1997" y="1875"/>
                  </a:lnTo>
                  <a:lnTo>
                    <a:pt x="1972" y="1876"/>
                  </a:lnTo>
                  <a:lnTo>
                    <a:pt x="1948" y="1878"/>
                  </a:lnTo>
                  <a:lnTo>
                    <a:pt x="1924" y="1878"/>
                  </a:lnTo>
                  <a:lnTo>
                    <a:pt x="1899" y="1879"/>
                  </a:lnTo>
                  <a:lnTo>
                    <a:pt x="1874" y="1881"/>
                  </a:lnTo>
                  <a:lnTo>
                    <a:pt x="1849" y="1881"/>
                  </a:lnTo>
                  <a:lnTo>
                    <a:pt x="1824" y="1882"/>
                  </a:lnTo>
                  <a:lnTo>
                    <a:pt x="1801" y="1882"/>
                  </a:lnTo>
                  <a:lnTo>
                    <a:pt x="1776" y="1882"/>
                  </a:lnTo>
                  <a:lnTo>
                    <a:pt x="1751" y="1882"/>
                  </a:lnTo>
                  <a:lnTo>
                    <a:pt x="1726" y="1882"/>
                  </a:lnTo>
                  <a:lnTo>
                    <a:pt x="1702" y="1882"/>
                  </a:lnTo>
                  <a:lnTo>
                    <a:pt x="1678" y="1882"/>
                  </a:lnTo>
                  <a:lnTo>
                    <a:pt x="1654" y="1882"/>
                  </a:lnTo>
                  <a:lnTo>
                    <a:pt x="1647" y="1889"/>
                  </a:lnTo>
                  <a:lnTo>
                    <a:pt x="1648" y="1898"/>
                  </a:lnTo>
                  <a:lnTo>
                    <a:pt x="1654" y="1908"/>
                  </a:lnTo>
                  <a:lnTo>
                    <a:pt x="1657" y="1918"/>
                  </a:lnTo>
                  <a:lnTo>
                    <a:pt x="1682" y="1931"/>
                  </a:lnTo>
                  <a:lnTo>
                    <a:pt x="1707" y="1933"/>
                  </a:lnTo>
                  <a:lnTo>
                    <a:pt x="1732" y="1933"/>
                  </a:lnTo>
                  <a:lnTo>
                    <a:pt x="1758" y="1934"/>
                  </a:lnTo>
                  <a:lnTo>
                    <a:pt x="1783" y="1934"/>
                  </a:lnTo>
                  <a:lnTo>
                    <a:pt x="1809" y="1934"/>
                  </a:lnTo>
                  <a:lnTo>
                    <a:pt x="1836" y="1935"/>
                  </a:lnTo>
                  <a:lnTo>
                    <a:pt x="1862" y="1935"/>
                  </a:lnTo>
                  <a:lnTo>
                    <a:pt x="1888" y="1935"/>
                  </a:lnTo>
                  <a:lnTo>
                    <a:pt x="1913" y="1937"/>
                  </a:lnTo>
                  <a:lnTo>
                    <a:pt x="1940" y="1937"/>
                  </a:lnTo>
                  <a:lnTo>
                    <a:pt x="1966" y="1938"/>
                  </a:lnTo>
                  <a:lnTo>
                    <a:pt x="1991" y="1940"/>
                  </a:lnTo>
                  <a:lnTo>
                    <a:pt x="2016" y="1941"/>
                  </a:lnTo>
                  <a:lnTo>
                    <a:pt x="2041" y="1943"/>
                  </a:lnTo>
                  <a:lnTo>
                    <a:pt x="2066" y="1946"/>
                  </a:lnTo>
                  <a:lnTo>
                    <a:pt x="2089" y="1948"/>
                  </a:lnTo>
                  <a:lnTo>
                    <a:pt x="2066" y="1963"/>
                  </a:lnTo>
                  <a:lnTo>
                    <a:pt x="2042" y="1964"/>
                  </a:lnTo>
                  <a:lnTo>
                    <a:pt x="2019" y="1966"/>
                  </a:lnTo>
                  <a:lnTo>
                    <a:pt x="1995" y="1966"/>
                  </a:lnTo>
                  <a:lnTo>
                    <a:pt x="1972" y="1967"/>
                  </a:lnTo>
                  <a:lnTo>
                    <a:pt x="1948" y="1967"/>
                  </a:lnTo>
                  <a:lnTo>
                    <a:pt x="1924" y="1966"/>
                  </a:lnTo>
                  <a:lnTo>
                    <a:pt x="1900" y="1966"/>
                  </a:lnTo>
                  <a:lnTo>
                    <a:pt x="1877" y="1966"/>
                  </a:lnTo>
                  <a:lnTo>
                    <a:pt x="1852" y="1966"/>
                  </a:lnTo>
                  <a:lnTo>
                    <a:pt x="1828" y="1966"/>
                  </a:lnTo>
                  <a:lnTo>
                    <a:pt x="1805" y="1966"/>
                  </a:lnTo>
                  <a:lnTo>
                    <a:pt x="1782" y="1967"/>
                  </a:lnTo>
                  <a:lnTo>
                    <a:pt x="1760" y="1970"/>
                  </a:lnTo>
                  <a:lnTo>
                    <a:pt x="1736" y="1971"/>
                  </a:lnTo>
                  <a:lnTo>
                    <a:pt x="1714" y="1976"/>
                  </a:lnTo>
                  <a:lnTo>
                    <a:pt x="1692" y="1980"/>
                  </a:lnTo>
                  <a:lnTo>
                    <a:pt x="1692" y="1987"/>
                  </a:lnTo>
                  <a:lnTo>
                    <a:pt x="1695" y="1994"/>
                  </a:lnTo>
                  <a:lnTo>
                    <a:pt x="1701" y="1999"/>
                  </a:lnTo>
                  <a:lnTo>
                    <a:pt x="1707" y="2002"/>
                  </a:lnTo>
                  <a:lnTo>
                    <a:pt x="1730" y="2004"/>
                  </a:lnTo>
                  <a:lnTo>
                    <a:pt x="1754" y="2006"/>
                  </a:lnTo>
                  <a:lnTo>
                    <a:pt x="1777" y="2007"/>
                  </a:lnTo>
                  <a:lnTo>
                    <a:pt x="1801" y="2009"/>
                  </a:lnTo>
                  <a:lnTo>
                    <a:pt x="1824" y="2009"/>
                  </a:lnTo>
                  <a:lnTo>
                    <a:pt x="1847" y="2009"/>
                  </a:lnTo>
                  <a:lnTo>
                    <a:pt x="1871" y="2009"/>
                  </a:lnTo>
                  <a:lnTo>
                    <a:pt x="1896" y="2009"/>
                  </a:lnTo>
                  <a:lnTo>
                    <a:pt x="1919" y="2009"/>
                  </a:lnTo>
                  <a:lnTo>
                    <a:pt x="1943" y="2009"/>
                  </a:lnTo>
                  <a:lnTo>
                    <a:pt x="1966" y="2009"/>
                  </a:lnTo>
                  <a:lnTo>
                    <a:pt x="1989" y="2010"/>
                  </a:lnTo>
                  <a:lnTo>
                    <a:pt x="2013" y="2010"/>
                  </a:lnTo>
                  <a:lnTo>
                    <a:pt x="2036" y="2012"/>
                  </a:lnTo>
                  <a:lnTo>
                    <a:pt x="2060" y="2013"/>
                  </a:lnTo>
                  <a:lnTo>
                    <a:pt x="2083" y="2016"/>
                  </a:lnTo>
                  <a:lnTo>
                    <a:pt x="2077" y="2022"/>
                  </a:lnTo>
                  <a:lnTo>
                    <a:pt x="2071" y="2025"/>
                  </a:lnTo>
                  <a:lnTo>
                    <a:pt x="2064" y="2025"/>
                  </a:lnTo>
                  <a:lnTo>
                    <a:pt x="2057" y="2026"/>
                  </a:lnTo>
                  <a:lnTo>
                    <a:pt x="2048" y="2026"/>
                  </a:lnTo>
                  <a:lnTo>
                    <a:pt x="2039" y="2027"/>
                  </a:lnTo>
                  <a:lnTo>
                    <a:pt x="2032" y="2029"/>
                  </a:lnTo>
                  <a:lnTo>
                    <a:pt x="2025" y="2033"/>
                  </a:lnTo>
                  <a:lnTo>
                    <a:pt x="2010" y="2033"/>
                  </a:lnTo>
                  <a:lnTo>
                    <a:pt x="1995" y="2032"/>
                  </a:lnTo>
                  <a:lnTo>
                    <a:pt x="1981" y="2032"/>
                  </a:lnTo>
                  <a:lnTo>
                    <a:pt x="1965" y="2032"/>
                  </a:lnTo>
                  <a:lnTo>
                    <a:pt x="1950" y="2033"/>
                  </a:lnTo>
                  <a:lnTo>
                    <a:pt x="1935" y="2033"/>
                  </a:lnTo>
                  <a:lnTo>
                    <a:pt x="1919" y="2035"/>
                  </a:lnTo>
                  <a:lnTo>
                    <a:pt x="1904" y="2035"/>
                  </a:lnTo>
                  <a:lnTo>
                    <a:pt x="1890" y="2035"/>
                  </a:lnTo>
                  <a:lnTo>
                    <a:pt x="1874" y="2036"/>
                  </a:lnTo>
                  <a:lnTo>
                    <a:pt x="1859" y="2036"/>
                  </a:lnTo>
                  <a:lnTo>
                    <a:pt x="1843" y="2038"/>
                  </a:lnTo>
                  <a:lnTo>
                    <a:pt x="1828" y="2038"/>
                  </a:lnTo>
                  <a:lnTo>
                    <a:pt x="1812" y="2038"/>
                  </a:lnTo>
                  <a:lnTo>
                    <a:pt x="1798" y="2036"/>
                  </a:lnTo>
                  <a:lnTo>
                    <a:pt x="1782" y="2036"/>
                  </a:lnTo>
                  <a:lnTo>
                    <a:pt x="1732" y="2043"/>
                  </a:lnTo>
                  <a:lnTo>
                    <a:pt x="1733" y="2053"/>
                  </a:lnTo>
                  <a:lnTo>
                    <a:pt x="1738" y="2065"/>
                  </a:lnTo>
                  <a:lnTo>
                    <a:pt x="1745" y="2075"/>
                  </a:lnTo>
                  <a:lnTo>
                    <a:pt x="1757" y="2082"/>
                  </a:lnTo>
                  <a:lnTo>
                    <a:pt x="1780" y="2081"/>
                  </a:lnTo>
                  <a:lnTo>
                    <a:pt x="1803" y="2081"/>
                  </a:lnTo>
                  <a:lnTo>
                    <a:pt x="1827" y="2079"/>
                  </a:lnTo>
                  <a:lnTo>
                    <a:pt x="1850" y="2079"/>
                  </a:lnTo>
                  <a:lnTo>
                    <a:pt x="1875" y="2079"/>
                  </a:lnTo>
                  <a:lnTo>
                    <a:pt x="1899" y="2078"/>
                  </a:lnTo>
                  <a:lnTo>
                    <a:pt x="1922" y="2078"/>
                  </a:lnTo>
                  <a:lnTo>
                    <a:pt x="1945" y="2078"/>
                  </a:lnTo>
                  <a:lnTo>
                    <a:pt x="1969" y="2078"/>
                  </a:lnTo>
                  <a:lnTo>
                    <a:pt x="1994" y="2078"/>
                  </a:lnTo>
                  <a:lnTo>
                    <a:pt x="2017" y="2078"/>
                  </a:lnTo>
                  <a:lnTo>
                    <a:pt x="2041" y="2079"/>
                  </a:lnTo>
                  <a:lnTo>
                    <a:pt x="2064" y="2081"/>
                  </a:lnTo>
                  <a:lnTo>
                    <a:pt x="2087" y="2081"/>
                  </a:lnTo>
                  <a:lnTo>
                    <a:pt x="2109" y="2084"/>
                  </a:lnTo>
                  <a:lnTo>
                    <a:pt x="2133" y="2085"/>
                  </a:lnTo>
                  <a:lnTo>
                    <a:pt x="2133" y="2092"/>
                  </a:lnTo>
                  <a:lnTo>
                    <a:pt x="2109" y="2091"/>
                  </a:lnTo>
                  <a:lnTo>
                    <a:pt x="2086" y="2091"/>
                  </a:lnTo>
                  <a:lnTo>
                    <a:pt x="2063" y="2091"/>
                  </a:lnTo>
                  <a:lnTo>
                    <a:pt x="2041" y="2092"/>
                  </a:lnTo>
                  <a:lnTo>
                    <a:pt x="2017" y="2095"/>
                  </a:lnTo>
                  <a:lnTo>
                    <a:pt x="1995" y="2097"/>
                  </a:lnTo>
                  <a:lnTo>
                    <a:pt x="1973" y="2099"/>
                  </a:lnTo>
                  <a:lnTo>
                    <a:pt x="1951" y="2102"/>
                  </a:lnTo>
                  <a:lnTo>
                    <a:pt x="1929" y="2105"/>
                  </a:lnTo>
                  <a:lnTo>
                    <a:pt x="1907" y="2108"/>
                  </a:lnTo>
                  <a:lnTo>
                    <a:pt x="1885" y="2109"/>
                  </a:lnTo>
                  <a:lnTo>
                    <a:pt x="1864" y="2111"/>
                  </a:lnTo>
                  <a:lnTo>
                    <a:pt x="1840" y="2112"/>
                  </a:lnTo>
                  <a:lnTo>
                    <a:pt x="1818" y="2112"/>
                  </a:lnTo>
                  <a:lnTo>
                    <a:pt x="1795" y="2111"/>
                  </a:lnTo>
                  <a:lnTo>
                    <a:pt x="1771" y="2109"/>
                  </a:lnTo>
                  <a:lnTo>
                    <a:pt x="1767" y="2118"/>
                  </a:lnTo>
                  <a:lnTo>
                    <a:pt x="1768" y="2128"/>
                  </a:lnTo>
                  <a:lnTo>
                    <a:pt x="1773" y="2137"/>
                  </a:lnTo>
                  <a:lnTo>
                    <a:pt x="1782" y="2145"/>
                  </a:lnTo>
                  <a:lnTo>
                    <a:pt x="1799" y="2143"/>
                  </a:lnTo>
                  <a:lnTo>
                    <a:pt x="1818" y="2141"/>
                  </a:lnTo>
                  <a:lnTo>
                    <a:pt x="1836" y="2141"/>
                  </a:lnTo>
                  <a:lnTo>
                    <a:pt x="1853" y="2141"/>
                  </a:lnTo>
                  <a:lnTo>
                    <a:pt x="1872" y="2141"/>
                  </a:lnTo>
                  <a:lnTo>
                    <a:pt x="1890" y="2141"/>
                  </a:lnTo>
                  <a:lnTo>
                    <a:pt x="1909" y="2143"/>
                  </a:lnTo>
                  <a:lnTo>
                    <a:pt x="1928" y="2144"/>
                  </a:lnTo>
                  <a:lnTo>
                    <a:pt x="1945" y="2145"/>
                  </a:lnTo>
                  <a:lnTo>
                    <a:pt x="1965" y="2147"/>
                  </a:lnTo>
                  <a:lnTo>
                    <a:pt x="1984" y="2148"/>
                  </a:lnTo>
                  <a:lnTo>
                    <a:pt x="2001" y="2151"/>
                  </a:lnTo>
                  <a:lnTo>
                    <a:pt x="2020" y="2153"/>
                  </a:lnTo>
                  <a:lnTo>
                    <a:pt x="2039" y="2154"/>
                  </a:lnTo>
                  <a:lnTo>
                    <a:pt x="2057" y="2154"/>
                  </a:lnTo>
                  <a:lnTo>
                    <a:pt x="2076" y="2155"/>
                  </a:lnTo>
                  <a:lnTo>
                    <a:pt x="2058" y="2157"/>
                  </a:lnTo>
                  <a:lnTo>
                    <a:pt x="2041" y="2160"/>
                  </a:lnTo>
                  <a:lnTo>
                    <a:pt x="2023" y="2161"/>
                  </a:lnTo>
                  <a:lnTo>
                    <a:pt x="2005" y="2163"/>
                  </a:lnTo>
                  <a:lnTo>
                    <a:pt x="1988" y="2166"/>
                  </a:lnTo>
                  <a:lnTo>
                    <a:pt x="1970" y="2167"/>
                  </a:lnTo>
                  <a:lnTo>
                    <a:pt x="1953" y="2168"/>
                  </a:lnTo>
                  <a:lnTo>
                    <a:pt x="1937" y="2170"/>
                  </a:lnTo>
                  <a:lnTo>
                    <a:pt x="1919" y="2170"/>
                  </a:lnTo>
                  <a:lnTo>
                    <a:pt x="1902" y="2171"/>
                  </a:lnTo>
                  <a:lnTo>
                    <a:pt x="1884" y="2173"/>
                  </a:lnTo>
                  <a:lnTo>
                    <a:pt x="1866" y="2174"/>
                  </a:lnTo>
                  <a:lnTo>
                    <a:pt x="1849" y="2174"/>
                  </a:lnTo>
                  <a:lnTo>
                    <a:pt x="1831" y="2174"/>
                  </a:lnTo>
                  <a:lnTo>
                    <a:pt x="1814" y="2176"/>
                  </a:lnTo>
                  <a:lnTo>
                    <a:pt x="1796" y="2176"/>
                  </a:lnTo>
                  <a:lnTo>
                    <a:pt x="1793" y="2184"/>
                  </a:lnTo>
                  <a:lnTo>
                    <a:pt x="1793" y="2193"/>
                  </a:lnTo>
                  <a:lnTo>
                    <a:pt x="1798" y="2200"/>
                  </a:lnTo>
                  <a:lnTo>
                    <a:pt x="1803" y="2207"/>
                  </a:lnTo>
                  <a:lnTo>
                    <a:pt x="1825" y="2217"/>
                  </a:lnTo>
                  <a:lnTo>
                    <a:pt x="1853" y="2216"/>
                  </a:lnTo>
                  <a:lnTo>
                    <a:pt x="1883" y="2214"/>
                  </a:lnTo>
                  <a:lnTo>
                    <a:pt x="1912" y="2213"/>
                  </a:lnTo>
                  <a:lnTo>
                    <a:pt x="1941" y="2213"/>
                  </a:lnTo>
                  <a:lnTo>
                    <a:pt x="1970" y="2213"/>
                  </a:lnTo>
                  <a:lnTo>
                    <a:pt x="2000" y="2216"/>
                  </a:lnTo>
                  <a:lnTo>
                    <a:pt x="2027" y="2220"/>
                  </a:lnTo>
                  <a:lnTo>
                    <a:pt x="2054" y="2226"/>
                  </a:lnTo>
                  <a:lnTo>
                    <a:pt x="2033" y="2235"/>
                  </a:lnTo>
                  <a:lnTo>
                    <a:pt x="2013" y="2239"/>
                  </a:lnTo>
                  <a:lnTo>
                    <a:pt x="1989" y="2239"/>
                  </a:lnTo>
                  <a:lnTo>
                    <a:pt x="1966" y="2239"/>
                  </a:lnTo>
                  <a:lnTo>
                    <a:pt x="1943" y="2237"/>
                  </a:lnTo>
                  <a:lnTo>
                    <a:pt x="1918" y="2236"/>
                  </a:lnTo>
                  <a:lnTo>
                    <a:pt x="1894" y="2236"/>
                  </a:lnTo>
                  <a:lnTo>
                    <a:pt x="1871" y="2240"/>
                  </a:lnTo>
                  <a:lnTo>
                    <a:pt x="1803" y="2250"/>
                  </a:lnTo>
                  <a:lnTo>
                    <a:pt x="1803" y="2263"/>
                  </a:lnTo>
                  <a:lnTo>
                    <a:pt x="1808" y="2275"/>
                  </a:lnTo>
                  <a:lnTo>
                    <a:pt x="1817" y="2283"/>
                  </a:lnTo>
                  <a:lnTo>
                    <a:pt x="1833" y="2285"/>
                  </a:lnTo>
                  <a:lnTo>
                    <a:pt x="1852" y="2285"/>
                  </a:lnTo>
                  <a:lnTo>
                    <a:pt x="1869" y="2285"/>
                  </a:lnTo>
                  <a:lnTo>
                    <a:pt x="1888" y="2285"/>
                  </a:lnTo>
                  <a:lnTo>
                    <a:pt x="1909" y="2283"/>
                  </a:lnTo>
                  <a:lnTo>
                    <a:pt x="1926" y="2285"/>
                  </a:lnTo>
                  <a:lnTo>
                    <a:pt x="1945" y="2286"/>
                  </a:lnTo>
                  <a:lnTo>
                    <a:pt x="1963" y="2289"/>
                  </a:lnTo>
                  <a:lnTo>
                    <a:pt x="1979" y="2295"/>
                  </a:lnTo>
                  <a:lnTo>
                    <a:pt x="1956" y="2295"/>
                  </a:lnTo>
                  <a:lnTo>
                    <a:pt x="1934" y="2296"/>
                  </a:lnTo>
                  <a:lnTo>
                    <a:pt x="1912" y="2299"/>
                  </a:lnTo>
                  <a:lnTo>
                    <a:pt x="1890" y="2302"/>
                  </a:lnTo>
                  <a:lnTo>
                    <a:pt x="1868" y="2305"/>
                  </a:lnTo>
                  <a:lnTo>
                    <a:pt x="1846" y="2308"/>
                  </a:lnTo>
                  <a:lnTo>
                    <a:pt x="1825" y="2311"/>
                  </a:lnTo>
                  <a:lnTo>
                    <a:pt x="1803" y="2314"/>
                  </a:lnTo>
                  <a:lnTo>
                    <a:pt x="1798" y="2318"/>
                  </a:lnTo>
                  <a:lnTo>
                    <a:pt x="1796" y="2322"/>
                  </a:lnTo>
                  <a:lnTo>
                    <a:pt x="1796" y="2328"/>
                  </a:lnTo>
                  <a:lnTo>
                    <a:pt x="1796" y="2334"/>
                  </a:lnTo>
                  <a:lnTo>
                    <a:pt x="1802" y="2340"/>
                  </a:lnTo>
                  <a:lnTo>
                    <a:pt x="1809" y="2342"/>
                  </a:lnTo>
                  <a:lnTo>
                    <a:pt x="1817" y="2344"/>
                  </a:lnTo>
                  <a:lnTo>
                    <a:pt x="1824" y="2342"/>
                  </a:lnTo>
                  <a:lnTo>
                    <a:pt x="1831" y="2341"/>
                  </a:lnTo>
                  <a:lnTo>
                    <a:pt x="1839" y="2340"/>
                  </a:lnTo>
                  <a:lnTo>
                    <a:pt x="1846" y="2338"/>
                  </a:lnTo>
                  <a:lnTo>
                    <a:pt x="1853" y="2338"/>
                  </a:lnTo>
                  <a:lnTo>
                    <a:pt x="1864" y="2340"/>
                  </a:lnTo>
                  <a:lnTo>
                    <a:pt x="1875" y="2341"/>
                  </a:lnTo>
                  <a:lnTo>
                    <a:pt x="1887" y="2342"/>
                  </a:lnTo>
                  <a:lnTo>
                    <a:pt x="1897" y="2342"/>
                  </a:lnTo>
                  <a:lnTo>
                    <a:pt x="1907" y="2345"/>
                  </a:lnTo>
                  <a:lnTo>
                    <a:pt x="1916" y="2348"/>
                  </a:lnTo>
                  <a:lnTo>
                    <a:pt x="1924" y="2354"/>
                  </a:lnTo>
                  <a:lnTo>
                    <a:pt x="1928" y="2363"/>
                  </a:lnTo>
                  <a:lnTo>
                    <a:pt x="1907" y="2361"/>
                  </a:lnTo>
                  <a:lnTo>
                    <a:pt x="1887" y="2360"/>
                  </a:lnTo>
                  <a:lnTo>
                    <a:pt x="1865" y="2358"/>
                  </a:lnTo>
                  <a:lnTo>
                    <a:pt x="1844" y="2360"/>
                  </a:lnTo>
                  <a:lnTo>
                    <a:pt x="1824" y="2364"/>
                  </a:lnTo>
                  <a:lnTo>
                    <a:pt x="1805" y="2370"/>
                  </a:lnTo>
                  <a:lnTo>
                    <a:pt x="1787" y="2380"/>
                  </a:lnTo>
                  <a:lnTo>
                    <a:pt x="1771" y="2394"/>
                  </a:lnTo>
                  <a:lnTo>
                    <a:pt x="1771" y="2400"/>
                  </a:lnTo>
                  <a:lnTo>
                    <a:pt x="1771" y="2404"/>
                  </a:lnTo>
                  <a:lnTo>
                    <a:pt x="1774" y="2409"/>
                  </a:lnTo>
                  <a:lnTo>
                    <a:pt x="1779" y="2411"/>
                  </a:lnTo>
                  <a:lnTo>
                    <a:pt x="1789" y="2410"/>
                  </a:lnTo>
                  <a:lnTo>
                    <a:pt x="1801" y="2409"/>
                  </a:lnTo>
                  <a:lnTo>
                    <a:pt x="1812" y="2409"/>
                  </a:lnTo>
                  <a:lnTo>
                    <a:pt x="1824" y="2407"/>
                  </a:lnTo>
                  <a:lnTo>
                    <a:pt x="1836" y="2409"/>
                  </a:lnTo>
                  <a:lnTo>
                    <a:pt x="1847" y="2410"/>
                  </a:lnTo>
                  <a:lnTo>
                    <a:pt x="1858" y="2411"/>
                  </a:lnTo>
                  <a:lnTo>
                    <a:pt x="1868" y="2416"/>
                  </a:lnTo>
                  <a:lnTo>
                    <a:pt x="1855" y="2421"/>
                  </a:lnTo>
                  <a:lnTo>
                    <a:pt x="1842" y="2424"/>
                  </a:lnTo>
                  <a:lnTo>
                    <a:pt x="1827" y="2427"/>
                  </a:lnTo>
                  <a:lnTo>
                    <a:pt x="1811" y="2427"/>
                  </a:lnTo>
                  <a:lnTo>
                    <a:pt x="1795" y="2429"/>
                  </a:lnTo>
                  <a:lnTo>
                    <a:pt x="1780" y="2430"/>
                  </a:lnTo>
                  <a:lnTo>
                    <a:pt x="1767" y="2433"/>
                  </a:lnTo>
                  <a:lnTo>
                    <a:pt x="1754" y="2436"/>
                  </a:lnTo>
                  <a:lnTo>
                    <a:pt x="1719" y="2462"/>
                  </a:lnTo>
                  <a:lnTo>
                    <a:pt x="1682" y="2486"/>
                  </a:lnTo>
                  <a:lnTo>
                    <a:pt x="1644" y="2508"/>
                  </a:lnTo>
                  <a:lnTo>
                    <a:pt x="1606" y="2529"/>
                  </a:lnTo>
                  <a:lnTo>
                    <a:pt x="1568" y="2548"/>
                  </a:lnTo>
                  <a:lnTo>
                    <a:pt x="1528" y="2565"/>
                  </a:lnTo>
                  <a:lnTo>
                    <a:pt x="1487" y="2581"/>
                  </a:lnTo>
                  <a:lnTo>
                    <a:pt x="1448" y="2597"/>
                  </a:lnTo>
                  <a:lnTo>
                    <a:pt x="1405" y="2610"/>
                  </a:lnTo>
                  <a:lnTo>
                    <a:pt x="1364" y="2621"/>
                  </a:lnTo>
                  <a:lnTo>
                    <a:pt x="1322" y="2633"/>
                  </a:lnTo>
                  <a:lnTo>
                    <a:pt x="1278" y="2643"/>
                  </a:lnTo>
                  <a:lnTo>
                    <a:pt x="1236" y="2652"/>
                  </a:lnTo>
                  <a:lnTo>
                    <a:pt x="1192" y="2659"/>
                  </a:lnTo>
                  <a:lnTo>
                    <a:pt x="1146" y="2666"/>
                  </a:lnTo>
                  <a:lnTo>
                    <a:pt x="1102" y="2672"/>
                  </a:lnTo>
                  <a:lnTo>
                    <a:pt x="1069" y="2673"/>
                  </a:lnTo>
                  <a:lnTo>
                    <a:pt x="1034" y="2676"/>
                  </a:lnTo>
                  <a:lnTo>
                    <a:pt x="998" y="2677"/>
                  </a:lnTo>
                  <a:lnTo>
                    <a:pt x="965" y="2677"/>
                  </a:lnTo>
                  <a:lnTo>
                    <a:pt x="930" y="2679"/>
                  </a:lnTo>
                  <a:lnTo>
                    <a:pt x="896" y="2679"/>
                  </a:lnTo>
                  <a:lnTo>
                    <a:pt x="861" y="2679"/>
                  </a:lnTo>
                  <a:lnTo>
                    <a:pt x="827" y="2679"/>
                  </a:lnTo>
                  <a:lnTo>
                    <a:pt x="792" y="2677"/>
                  </a:lnTo>
                  <a:lnTo>
                    <a:pt x="758" y="2676"/>
                  </a:lnTo>
                  <a:lnTo>
                    <a:pt x="723" y="2675"/>
                  </a:lnTo>
                  <a:lnTo>
                    <a:pt x="690" y="2672"/>
                  </a:lnTo>
                  <a:lnTo>
                    <a:pt x="656" y="2670"/>
                  </a:lnTo>
                  <a:lnTo>
                    <a:pt x="622" y="2666"/>
                  </a:lnTo>
                  <a:lnTo>
                    <a:pt x="589" y="2662"/>
                  </a:lnTo>
                  <a:lnTo>
                    <a:pt x="555" y="2657"/>
                  </a:lnTo>
                  <a:lnTo>
                    <a:pt x="521" y="2653"/>
                  </a:lnTo>
                  <a:lnTo>
                    <a:pt x="488" y="2647"/>
                  </a:lnTo>
                  <a:lnTo>
                    <a:pt x="455" y="2640"/>
                  </a:lnTo>
                  <a:lnTo>
                    <a:pt x="423" y="2633"/>
                  </a:lnTo>
                  <a:lnTo>
                    <a:pt x="391" y="2626"/>
                  </a:lnTo>
                  <a:lnTo>
                    <a:pt x="359" y="2617"/>
                  </a:lnTo>
                  <a:lnTo>
                    <a:pt x="328" y="2607"/>
                  </a:lnTo>
                  <a:lnTo>
                    <a:pt x="296" y="2597"/>
                  </a:lnTo>
                  <a:lnTo>
                    <a:pt x="265" y="2587"/>
                  </a:lnTo>
                  <a:lnTo>
                    <a:pt x="234" y="2575"/>
                  </a:lnTo>
                  <a:lnTo>
                    <a:pt x="205" y="2562"/>
                  </a:lnTo>
                  <a:lnTo>
                    <a:pt x="176" y="2549"/>
                  </a:lnTo>
                  <a:lnTo>
                    <a:pt x="146" y="2535"/>
                  </a:lnTo>
                  <a:lnTo>
                    <a:pt x="117" y="2519"/>
                  </a:lnTo>
                  <a:lnTo>
                    <a:pt x="89" y="2503"/>
                  </a:lnTo>
                  <a:lnTo>
                    <a:pt x="62" y="2486"/>
                  </a:lnTo>
                  <a:lnTo>
                    <a:pt x="37" y="2463"/>
                  </a:lnTo>
                  <a:lnTo>
                    <a:pt x="19" y="2439"/>
                  </a:lnTo>
                  <a:lnTo>
                    <a:pt x="7" y="2411"/>
                  </a:lnTo>
                  <a:lnTo>
                    <a:pt x="2" y="2383"/>
                  </a:lnTo>
                  <a:lnTo>
                    <a:pt x="0" y="2354"/>
                  </a:lnTo>
                  <a:lnTo>
                    <a:pt x="0" y="2324"/>
                  </a:lnTo>
                  <a:lnTo>
                    <a:pt x="2" y="2294"/>
                  </a:lnTo>
                  <a:lnTo>
                    <a:pt x="3" y="2263"/>
                  </a:lnTo>
                  <a:lnTo>
                    <a:pt x="29" y="2196"/>
                  </a:lnTo>
                  <a:lnTo>
                    <a:pt x="56" y="2130"/>
                  </a:lnTo>
                  <a:lnTo>
                    <a:pt x="82" y="2063"/>
                  </a:lnTo>
                  <a:lnTo>
                    <a:pt x="110" y="1996"/>
                  </a:lnTo>
                  <a:lnTo>
                    <a:pt x="138" y="1930"/>
                  </a:lnTo>
                  <a:lnTo>
                    <a:pt x="166" y="1864"/>
                  </a:lnTo>
                  <a:lnTo>
                    <a:pt x="193" y="1797"/>
                  </a:lnTo>
                  <a:lnTo>
                    <a:pt x="221" y="1731"/>
                  </a:lnTo>
                  <a:lnTo>
                    <a:pt x="250" y="1665"/>
                  </a:lnTo>
                  <a:lnTo>
                    <a:pt x="278" y="1599"/>
                  </a:lnTo>
                  <a:lnTo>
                    <a:pt x="306" y="1533"/>
                  </a:lnTo>
                  <a:lnTo>
                    <a:pt x="334" y="1467"/>
                  </a:lnTo>
                  <a:lnTo>
                    <a:pt x="362" y="1399"/>
                  </a:lnTo>
                  <a:lnTo>
                    <a:pt x="389" y="1333"/>
                  </a:lnTo>
                  <a:lnTo>
                    <a:pt x="416" y="1267"/>
                  </a:lnTo>
                  <a:lnTo>
                    <a:pt x="442" y="1199"/>
                  </a:lnTo>
                  <a:lnTo>
                    <a:pt x="558" y="940"/>
                  </a:lnTo>
                  <a:lnTo>
                    <a:pt x="572" y="798"/>
                  </a:lnTo>
                  <a:lnTo>
                    <a:pt x="577" y="651"/>
                  </a:lnTo>
                  <a:lnTo>
                    <a:pt x="574" y="505"/>
                  </a:lnTo>
                  <a:lnTo>
                    <a:pt x="572" y="361"/>
                  </a:lnTo>
                  <a:lnTo>
                    <a:pt x="570" y="346"/>
                  </a:lnTo>
                  <a:lnTo>
                    <a:pt x="567" y="334"/>
                  </a:lnTo>
                  <a:lnTo>
                    <a:pt x="564" y="319"/>
                  </a:lnTo>
                  <a:lnTo>
                    <a:pt x="561" y="305"/>
                  </a:lnTo>
                  <a:lnTo>
                    <a:pt x="556" y="292"/>
                  </a:lnTo>
                  <a:lnTo>
                    <a:pt x="549" y="282"/>
                  </a:lnTo>
                  <a:lnTo>
                    <a:pt x="540" y="272"/>
                  </a:lnTo>
                  <a:lnTo>
                    <a:pt x="527" y="264"/>
                  </a:lnTo>
                  <a:lnTo>
                    <a:pt x="521" y="250"/>
                  </a:lnTo>
                  <a:lnTo>
                    <a:pt x="515" y="233"/>
                  </a:lnTo>
                  <a:lnTo>
                    <a:pt x="515" y="217"/>
                  </a:lnTo>
                  <a:lnTo>
                    <a:pt x="521" y="203"/>
                  </a:lnTo>
                  <a:lnTo>
                    <a:pt x="568" y="162"/>
                  </a:lnTo>
                  <a:lnTo>
                    <a:pt x="568" y="145"/>
                  </a:lnTo>
                  <a:lnTo>
                    <a:pt x="570" y="128"/>
                  </a:lnTo>
                  <a:lnTo>
                    <a:pt x="570" y="109"/>
                  </a:lnTo>
                  <a:lnTo>
                    <a:pt x="572" y="92"/>
                  </a:lnTo>
                  <a:lnTo>
                    <a:pt x="578" y="76"/>
                  </a:lnTo>
                  <a:lnTo>
                    <a:pt x="587" y="62"/>
                  </a:lnTo>
                  <a:lnTo>
                    <a:pt x="600" y="49"/>
                  </a:lnTo>
                  <a:lnTo>
                    <a:pt x="619" y="40"/>
                  </a:lnTo>
                  <a:lnTo>
                    <a:pt x="646" y="30"/>
                  </a:lnTo>
                  <a:lnTo>
                    <a:pt x="673" y="23"/>
                  </a:lnTo>
                  <a:lnTo>
                    <a:pt x="701" y="16"/>
                  </a:lnTo>
                  <a:lnTo>
                    <a:pt x="731" y="10"/>
                  </a:lnTo>
                  <a:lnTo>
                    <a:pt x="760" y="6"/>
                  </a:lnTo>
                  <a:lnTo>
                    <a:pt x="789" y="3"/>
                  </a:lnTo>
                  <a:lnTo>
                    <a:pt x="818" y="1"/>
                  </a:lnTo>
                  <a:lnTo>
                    <a:pt x="849" y="0"/>
                  </a:lnTo>
                  <a:lnTo>
                    <a:pt x="878" y="1"/>
                  </a:lnTo>
                  <a:lnTo>
                    <a:pt x="909" y="3"/>
                  </a:lnTo>
                  <a:lnTo>
                    <a:pt x="938" y="6"/>
                  </a:lnTo>
                  <a:lnTo>
                    <a:pt x="968" y="10"/>
                  </a:lnTo>
                  <a:lnTo>
                    <a:pt x="997" y="16"/>
                  </a:lnTo>
                  <a:lnTo>
                    <a:pt x="1026" y="21"/>
                  </a:lnTo>
                  <a:lnTo>
                    <a:pt x="1054" y="29"/>
                  </a:lnTo>
                  <a:lnTo>
                    <a:pt x="1080" y="37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2" name="Freeform 34"/>
            <p:cNvSpPr>
              <a:spLocks/>
            </p:cNvSpPr>
            <p:nvPr/>
          </p:nvSpPr>
          <p:spPr bwMode="auto">
            <a:xfrm>
              <a:off x="2259" y="2009"/>
              <a:ext cx="137" cy="33"/>
            </a:xfrm>
            <a:custGeom>
              <a:avLst/>
              <a:gdLst/>
              <a:ahLst/>
              <a:cxnLst>
                <a:cxn ang="0">
                  <a:pos x="142" y="6"/>
                </a:cxn>
                <a:cxn ang="0">
                  <a:pos x="117" y="12"/>
                </a:cxn>
                <a:cxn ang="0">
                  <a:pos x="92" y="17"/>
                </a:cxn>
                <a:cxn ang="0">
                  <a:pos x="69" y="26"/>
                </a:cxn>
                <a:cxn ang="0">
                  <a:pos x="80" y="36"/>
                </a:cxn>
                <a:cxn ang="0">
                  <a:pos x="123" y="38"/>
                </a:cxn>
                <a:cxn ang="0">
                  <a:pos x="165" y="36"/>
                </a:cxn>
                <a:cxn ang="0">
                  <a:pos x="208" y="33"/>
                </a:cxn>
                <a:cxn ang="0">
                  <a:pos x="249" y="30"/>
                </a:cxn>
                <a:cxn ang="0">
                  <a:pos x="290" y="28"/>
                </a:cxn>
                <a:cxn ang="0">
                  <a:pos x="328" y="28"/>
                </a:cxn>
                <a:cxn ang="0">
                  <a:pos x="364" y="32"/>
                </a:cxn>
                <a:cxn ang="0">
                  <a:pos x="366" y="38"/>
                </a:cxn>
                <a:cxn ang="0">
                  <a:pos x="335" y="40"/>
                </a:cxn>
                <a:cxn ang="0">
                  <a:pos x="303" y="42"/>
                </a:cxn>
                <a:cxn ang="0">
                  <a:pos x="271" y="42"/>
                </a:cxn>
                <a:cxn ang="0">
                  <a:pos x="237" y="42"/>
                </a:cxn>
                <a:cxn ang="0">
                  <a:pos x="205" y="42"/>
                </a:cxn>
                <a:cxn ang="0">
                  <a:pos x="173" y="45"/>
                </a:cxn>
                <a:cxn ang="0">
                  <a:pos x="140" y="49"/>
                </a:cxn>
                <a:cxn ang="0">
                  <a:pos x="140" y="59"/>
                </a:cxn>
                <a:cxn ang="0">
                  <a:pos x="174" y="69"/>
                </a:cxn>
                <a:cxn ang="0">
                  <a:pos x="211" y="74"/>
                </a:cxn>
                <a:cxn ang="0">
                  <a:pos x="247" y="75"/>
                </a:cxn>
                <a:cxn ang="0">
                  <a:pos x="284" y="74"/>
                </a:cxn>
                <a:cxn ang="0">
                  <a:pos x="322" y="71"/>
                </a:cxn>
                <a:cxn ang="0">
                  <a:pos x="359" y="68"/>
                </a:cxn>
                <a:cxn ang="0">
                  <a:pos x="394" y="68"/>
                </a:cxn>
                <a:cxn ang="0">
                  <a:pos x="389" y="78"/>
                </a:cxn>
                <a:cxn ang="0">
                  <a:pos x="341" y="91"/>
                </a:cxn>
                <a:cxn ang="0">
                  <a:pos x="290" y="95"/>
                </a:cxn>
                <a:cxn ang="0">
                  <a:pos x="237" y="98"/>
                </a:cxn>
                <a:cxn ang="0">
                  <a:pos x="184" y="94"/>
                </a:cxn>
                <a:cxn ang="0">
                  <a:pos x="129" y="88"/>
                </a:cxn>
                <a:cxn ang="0">
                  <a:pos x="73" y="79"/>
                </a:cxn>
                <a:cxn ang="0">
                  <a:pos x="23" y="64"/>
                </a:cxn>
                <a:cxn ang="0">
                  <a:pos x="9" y="38"/>
                </a:cxn>
                <a:cxn ang="0">
                  <a:pos x="32" y="19"/>
                </a:cxn>
                <a:cxn ang="0">
                  <a:pos x="59" y="6"/>
                </a:cxn>
                <a:cxn ang="0">
                  <a:pos x="91" y="0"/>
                </a:cxn>
                <a:cxn ang="0">
                  <a:pos x="113" y="0"/>
                </a:cxn>
                <a:cxn ang="0">
                  <a:pos x="126" y="0"/>
                </a:cxn>
                <a:cxn ang="0">
                  <a:pos x="138" y="0"/>
                </a:cxn>
                <a:cxn ang="0">
                  <a:pos x="149" y="0"/>
                </a:cxn>
              </a:cxnLst>
              <a:rect l="0" t="0" r="r" b="b"/>
              <a:pathLst>
                <a:path w="411" h="99">
                  <a:moveTo>
                    <a:pt x="154" y="0"/>
                  </a:moveTo>
                  <a:lnTo>
                    <a:pt x="142" y="6"/>
                  </a:lnTo>
                  <a:lnTo>
                    <a:pt x="130" y="9"/>
                  </a:lnTo>
                  <a:lnTo>
                    <a:pt x="117" y="12"/>
                  </a:lnTo>
                  <a:lnTo>
                    <a:pt x="104" y="15"/>
                  </a:lnTo>
                  <a:lnTo>
                    <a:pt x="92" y="17"/>
                  </a:lnTo>
                  <a:lnTo>
                    <a:pt x="80" y="20"/>
                  </a:lnTo>
                  <a:lnTo>
                    <a:pt x="69" y="26"/>
                  </a:lnTo>
                  <a:lnTo>
                    <a:pt x="60" y="35"/>
                  </a:lnTo>
                  <a:lnTo>
                    <a:pt x="80" y="36"/>
                  </a:lnTo>
                  <a:lnTo>
                    <a:pt x="102" y="38"/>
                  </a:lnTo>
                  <a:lnTo>
                    <a:pt x="123" y="38"/>
                  </a:lnTo>
                  <a:lnTo>
                    <a:pt x="145" y="36"/>
                  </a:lnTo>
                  <a:lnTo>
                    <a:pt x="165" y="36"/>
                  </a:lnTo>
                  <a:lnTo>
                    <a:pt x="187" y="35"/>
                  </a:lnTo>
                  <a:lnTo>
                    <a:pt x="208" y="33"/>
                  </a:lnTo>
                  <a:lnTo>
                    <a:pt x="228" y="32"/>
                  </a:lnTo>
                  <a:lnTo>
                    <a:pt x="249" y="30"/>
                  </a:lnTo>
                  <a:lnTo>
                    <a:pt x="269" y="29"/>
                  </a:lnTo>
                  <a:lnTo>
                    <a:pt x="290" y="28"/>
                  </a:lnTo>
                  <a:lnTo>
                    <a:pt x="309" y="28"/>
                  </a:lnTo>
                  <a:lnTo>
                    <a:pt x="328" y="28"/>
                  </a:lnTo>
                  <a:lnTo>
                    <a:pt x="347" y="29"/>
                  </a:lnTo>
                  <a:lnTo>
                    <a:pt x="364" y="32"/>
                  </a:lnTo>
                  <a:lnTo>
                    <a:pt x="382" y="35"/>
                  </a:lnTo>
                  <a:lnTo>
                    <a:pt x="366" y="38"/>
                  </a:lnTo>
                  <a:lnTo>
                    <a:pt x="351" y="39"/>
                  </a:lnTo>
                  <a:lnTo>
                    <a:pt x="335" y="40"/>
                  </a:lnTo>
                  <a:lnTo>
                    <a:pt x="319" y="42"/>
                  </a:lnTo>
                  <a:lnTo>
                    <a:pt x="303" y="42"/>
                  </a:lnTo>
                  <a:lnTo>
                    <a:pt x="287" y="42"/>
                  </a:lnTo>
                  <a:lnTo>
                    <a:pt x="271" y="42"/>
                  </a:lnTo>
                  <a:lnTo>
                    <a:pt x="253" y="42"/>
                  </a:lnTo>
                  <a:lnTo>
                    <a:pt x="237" y="42"/>
                  </a:lnTo>
                  <a:lnTo>
                    <a:pt x="221" y="42"/>
                  </a:lnTo>
                  <a:lnTo>
                    <a:pt x="205" y="42"/>
                  </a:lnTo>
                  <a:lnTo>
                    <a:pt x="189" y="43"/>
                  </a:lnTo>
                  <a:lnTo>
                    <a:pt x="173" y="45"/>
                  </a:lnTo>
                  <a:lnTo>
                    <a:pt x="157" y="46"/>
                  </a:lnTo>
                  <a:lnTo>
                    <a:pt x="140" y="49"/>
                  </a:lnTo>
                  <a:lnTo>
                    <a:pt x="124" y="52"/>
                  </a:lnTo>
                  <a:lnTo>
                    <a:pt x="140" y="59"/>
                  </a:lnTo>
                  <a:lnTo>
                    <a:pt x="158" y="65"/>
                  </a:lnTo>
                  <a:lnTo>
                    <a:pt x="174" y="69"/>
                  </a:lnTo>
                  <a:lnTo>
                    <a:pt x="192" y="72"/>
                  </a:lnTo>
                  <a:lnTo>
                    <a:pt x="211" y="74"/>
                  </a:lnTo>
                  <a:lnTo>
                    <a:pt x="228" y="75"/>
                  </a:lnTo>
                  <a:lnTo>
                    <a:pt x="247" y="75"/>
                  </a:lnTo>
                  <a:lnTo>
                    <a:pt x="266" y="75"/>
                  </a:lnTo>
                  <a:lnTo>
                    <a:pt x="284" y="74"/>
                  </a:lnTo>
                  <a:lnTo>
                    <a:pt x="303" y="72"/>
                  </a:lnTo>
                  <a:lnTo>
                    <a:pt x="322" y="71"/>
                  </a:lnTo>
                  <a:lnTo>
                    <a:pt x="340" y="69"/>
                  </a:lnTo>
                  <a:lnTo>
                    <a:pt x="359" y="68"/>
                  </a:lnTo>
                  <a:lnTo>
                    <a:pt x="376" y="68"/>
                  </a:lnTo>
                  <a:lnTo>
                    <a:pt x="394" y="68"/>
                  </a:lnTo>
                  <a:lnTo>
                    <a:pt x="411" y="68"/>
                  </a:lnTo>
                  <a:lnTo>
                    <a:pt x="389" y="78"/>
                  </a:lnTo>
                  <a:lnTo>
                    <a:pt x="366" y="85"/>
                  </a:lnTo>
                  <a:lnTo>
                    <a:pt x="341" y="91"/>
                  </a:lnTo>
                  <a:lnTo>
                    <a:pt x="316" y="94"/>
                  </a:lnTo>
                  <a:lnTo>
                    <a:pt x="290" y="95"/>
                  </a:lnTo>
                  <a:lnTo>
                    <a:pt x="263" y="97"/>
                  </a:lnTo>
                  <a:lnTo>
                    <a:pt x="237" y="98"/>
                  </a:lnTo>
                  <a:lnTo>
                    <a:pt x="211" y="99"/>
                  </a:lnTo>
                  <a:lnTo>
                    <a:pt x="184" y="94"/>
                  </a:lnTo>
                  <a:lnTo>
                    <a:pt x="157" y="91"/>
                  </a:lnTo>
                  <a:lnTo>
                    <a:pt x="129" y="88"/>
                  </a:lnTo>
                  <a:lnTo>
                    <a:pt x="101" y="84"/>
                  </a:lnTo>
                  <a:lnTo>
                    <a:pt x="73" y="79"/>
                  </a:lnTo>
                  <a:lnTo>
                    <a:pt x="48" y="72"/>
                  </a:lnTo>
                  <a:lnTo>
                    <a:pt x="23" y="64"/>
                  </a:lnTo>
                  <a:lnTo>
                    <a:pt x="0" y="49"/>
                  </a:lnTo>
                  <a:lnTo>
                    <a:pt x="9" y="38"/>
                  </a:lnTo>
                  <a:lnTo>
                    <a:pt x="20" y="28"/>
                  </a:lnTo>
                  <a:lnTo>
                    <a:pt x="32" y="19"/>
                  </a:lnTo>
                  <a:lnTo>
                    <a:pt x="45" y="12"/>
                  </a:lnTo>
                  <a:lnTo>
                    <a:pt x="59" y="6"/>
                  </a:lnTo>
                  <a:lnTo>
                    <a:pt x="75" y="2"/>
                  </a:lnTo>
                  <a:lnTo>
                    <a:pt x="91" y="0"/>
                  </a:lnTo>
                  <a:lnTo>
                    <a:pt x="107" y="0"/>
                  </a:lnTo>
                  <a:lnTo>
                    <a:pt x="113" y="0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43" y="0"/>
                  </a:lnTo>
                  <a:lnTo>
                    <a:pt x="149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BFDDDD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3" name="Freeform 35"/>
            <p:cNvSpPr>
              <a:spLocks/>
            </p:cNvSpPr>
            <p:nvPr/>
          </p:nvSpPr>
          <p:spPr bwMode="auto">
            <a:xfrm>
              <a:off x="2396" y="2019"/>
              <a:ext cx="17" cy="11"/>
            </a:xfrm>
            <a:custGeom>
              <a:avLst/>
              <a:gdLst/>
              <a:ahLst/>
              <a:cxnLst>
                <a:cxn ang="0">
                  <a:pos x="50" y="7"/>
                </a:cxn>
                <a:cxn ang="0">
                  <a:pos x="18" y="33"/>
                </a:cxn>
                <a:cxn ang="0">
                  <a:pos x="19" y="24"/>
                </a:cxn>
                <a:cxn ang="0">
                  <a:pos x="13" y="16"/>
                </a:cxn>
                <a:cxn ang="0">
                  <a:pos x="8" y="7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27" y="0"/>
                </a:cxn>
                <a:cxn ang="0">
                  <a:pos x="32" y="0"/>
                </a:cxn>
                <a:cxn ang="0">
                  <a:pos x="38" y="1"/>
                </a:cxn>
                <a:cxn ang="0">
                  <a:pos x="44" y="3"/>
                </a:cxn>
                <a:cxn ang="0">
                  <a:pos x="50" y="7"/>
                </a:cxn>
              </a:cxnLst>
              <a:rect l="0" t="0" r="r" b="b"/>
              <a:pathLst>
                <a:path w="50" h="33">
                  <a:moveTo>
                    <a:pt x="50" y="7"/>
                  </a:moveTo>
                  <a:lnTo>
                    <a:pt x="18" y="33"/>
                  </a:lnTo>
                  <a:lnTo>
                    <a:pt x="19" y="24"/>
                  </a:lnTo>
                  <a:lnTo>
                    <a:pt x="13" y="16"/>
                  </a:lnTo>
                  <a:lnTo>
                    <a:pt x="8" y="7"/>
                  </a:lnTo>
                  <a:lnTo>
                    <a:pt x="0" y="0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8" y="1"/>
                  </a:lnTo>
                  <a:lnTo>
                    <a:pt x="44" y="3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BFDDDD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4" name="Freeform 36"/>
            <p:cNvSpPr>
              <a:spLocks/>
            </p:cNvSpPr>
            <p:nvPr/>
          </p:nvSpPr>
          <p:spPr bwMode="auto">
            <a:xfrm>
              <a:off x="2278" y="2048"/>
              <a:ext cx="17" cy="3"/>
            </a:xfrm>
            <a:custGeom>
              <a:avLst/>
              <a:gdLst/>
              <a:ahLst/>
              <a:cxnLst>
                <a:cxn ang="0">
                  <a:pos x="50" y="5"/>
                </a:cxn>
                <a:cxn ang="0">
                  <a:pos x="44" y="8"/>
                </a:cxn>
                <a:cxn ang="0">
                  <a:pos x="37" y="10"/>
                </a:cxn>
                <a:cxn ang="0">
                  <a:pos x="31" y="10"/>
                </a:cxn>
                <a:cxn ang="0">
                  <a:pos x="25" y="8"/>
                </a:cxn>
                <a:cxn ang="0">
                  <a:pos x="18" y="7"/>
                </a:cxn>
                <a:cxn ang="0">
                  <a:pos x="12" y="5"/>
                </a:cxn>
                <a:cxn ang="0">
                  <a:pos x="6" y="3"/>
                </a:cxn>
                <a:cxn ang="0">
                  <a:pos x="0" y="0"/>
                </a:cxn>
                <a:cxn ang="0">
                  <a:pos x="50" y="5"/>
                </a:cxn>
              </a:cxnLst>
              <a:rect l="0" t="0" r="r" b="b"/>
              <a:pathLst>
                <a:path w="50" h="10">
                  <a:moveTo>
                    <a:pt x="50" y="5"/>
                  </a:moveTo>
                  <a:lnTo>
                    <a:pt x="44" y="8"/>
                  </a:lnTo>
                  <a:lnTo>
                    <a:pt x="37" y="10"/>
                  </a:lnTo>
                  <a:lnTo>
                    <a:pt x="31" y="10"/>
                  </a:lnTo>
                  <a:lnTo>
                    <a:pt x="25" y="8"/>
                  </a:lnTo>
                  <a:lnTo>
                    <a:pt x="18" y="7"/>
                  </a:lnTo>
                  <a:lnTo>
                    <a:pt x="12" y="5"/>
                  </a:lnTo>
                  <a:lnTo>
                    <a:pt x="6" y="3"/>
                  </a:lnTo>
                  <a:lnTo>
                    <a:pt x="0" y="0"/>
                  </a:lnTo>
                  <a:lnTo>
                    <a:pt x="50" y="5"/>
                  </a:lnTo>
                  <a:close/>
                </a:path>
              </a:pathLst>
            </a:custGeom>
            <a:solidFill>
              <a:srgbClr val="BFDDDD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5" name="Freeform 37"/>
            <p:cNvSpPr>
              <a:spLocks/>
            </p:cNvSpPr>
            <p:nvPr/>
          </p:nvSpPr>
          <p:spPr bwMode="auto">
            <a:xfrm>
              <a:off x="2271" y="2063"/>
              <a:ext cx="9" cy="5"/>
            </a:xfrm>
            <a:custGeom>
              <a:avLst/>
              <a:gdLst/>
              <a:ahLst/>
              <a:cxnLst>
                <a:cxn ang="0">
                  <a:pos x="28" y="13"/>
                </a:cxn>
                <a:cxn ang="0">
                  <a:pos x="19" y="14"/>
                </a:cxn>
                <a:cxn ang="0">
                  <a:pos x="10" y="11"/>
                </a:cxn>
                <a:cxn ang="0">
                  <a:pos x="4" y="7"/>
                </a:cxn>
                <a:cxn ang="0">
                  <a:pos x="0" y="0"/>
                </a:cxn>
                <a:cxn ang="0">
                  <a:pos x="7" y="3"/>
                </a:cxn>
                <a:cxn ang="0">
                  <a:pos x="16" y="4"/>
                </a:cxn>
                <a:cxn ang="0">
                  <a:pos x="22" y="7"/>
                </a:cxn>
                <a:cxn ang="0">
                  <a:pos x="28" y="13"/>
                </a:cxn>
              </a:cxnLst>
              <a:rect l="0" t="0" r="r" b="b"/>
              <a:pathLst>
                <a:path w="28" h="14">
                  <a:moveTo>
                    <a:pt x="28" y="13"/>
                  </a:moveTo>
                  <a:lnTo>
                    <a:pt x="19" y="14"/>
                  </a:lnTo>
                  <a:lnTo>
                    <a:pt x="10" y="11"/>
                  </a:lnTo>
                  <a:lnTo>
                    <a:pt x="4" y="7"/>
                  </a:lnTo>
                  <a:lnTo>
                    <a:pt x="0" y="0"/>
                  </a:lnTo>
                  <a:lnTo>
                    <a:pt x="7" y="3"/>
                  </a:lnTo>
                  <a:lnTo>
                    <a:pt x="16" y="4"/>
                  </a:lnTo>
                  <a:lnTo>
                    <a:pt x="22" y="7"/>
                  </a:lnTo>
                  <a:lnTo>
                    <a:pt x="28" y="13"/>
                  </a:lnTo>
                  <a:close/>
                </a:path>
              </a:pathLst>
            </a:custGeom>
            <a:solidFill>
              <a:srgbClr val="BFDDDD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6" name="Freeform 38"/>
            <p:cNvSpPr>
              <a:spLocks/>
            </p:cNvSpPr>
            <p:nvPr/>
          </p:nvSpPr>
          <p:spPr bwMode="auto">
            <a:xfrm>
              <a:off x="2372" y="2083"/>
              <a:ext cx="42" cy="13"/>
            </a:xfrm>
            <a:custGeom>
              <a:avLst/>
              <a:gdLst/>
              <a:ahLst/>
              <a:cxnLst>
                <a:cxn ang="0">
                  <a:pos x="124" y="7"/>
                </a:cxn>
                <a:cxn ang="0">
                  <a:pos x="118" y="17"/>
                </a:cxn>
                <a:cxn ang="0">
                  <a:pos x="111" y="24"/>
                </a:cxn>
                <a:cxn ang="0">
                  <a:pos x="101" y="28"/>
                </a:cxn>
                <a:cxn ang="0">
                  <a:pos x="90" y="33"/>
                </a:cxn>
                <a:cxn ang="0">
                  <a:pos x="77" y="36"/>
                </a:cxn>
                <a:cxn ang="0">
                  <a:pos x="64" y="37"/>
                </a:cxn>
                <a:cxn ang="0">
                  <a:pos x="52" y="39"/>
                </a:cxn>
                <a:cxn ang="0">
                  <a:pos x="39" y="39"/>
                </a:cxn>
                <a:cxn ang="0">
                  <a:pos x="0" y="39"/>
                </a:cxn>
                <a:cxn ang="0">
                  <a:pos x="5" y="33"/>
                </a:cxn>
                <a:cxn ang="0">
                  <a:pos x="13" y="30"/>
                </a:cxn>
                <a:cxn ang="0">
                  <a:pos x="20" y="27"/>
                </a:cxn>
                <a:cxn ang="0">
                  <a:pos x="29" y="26"/>
                </a:cxn>
                <a:cxn ang="0">
                  <a:pos x="36" y="24"/>
                </a:cxn>
                <a:cxn ang="0">
                  <a:pos x="45" y="23"/>
                </a:cxn>
                <a:cxn ang="0">
                  <a:pos x="54" y="18"/>
                </a:cxn>
                <a:cxn ang="0">
                  <a:pos x="61" y="14"/>
                </a:cxn>
                <a:cxn ang="0">
                  <a:pos x="70" y="14"/>
                </a:cxn>
                <a:cxn ang="0">
                  <a:pos x="77" y="13"/>
                </a:cxn>
                <a:cxn ang="0">
                  <a:pos x="86" y="8"/>
                </a:cxn>
                <a:cxn ang="0">
                  <a:pos x="93" y="4"/>
                </a:cxn>
                <a:cxn ang="0">
                  <a:pos x="101" y="1"/>
                </a:cxn>
                <a:cxn ang="0">
                  <a:pos x="108" y="0"/>
                </a:cxn>
                <a:cxn ang="0">
                  <a:pos x="117" y="1"/>
                </a:cxn>
                <a:cxn ang="0">
                  <a:pos x="124" y="7"/>
                </a:cxn>
              </a:cxnLst>
              <a:rect l="0" t="0" r="r" b="b"/>
              <a:pathLst>
                <a:path w="124" h="39">
                  <a:moveTo>
                    <a:pt x="124" y="7"/>
                  </a:moveTo>
                  <a:lnTo>
                    <a:pt x="118" y="17"/>
                  </a:lnTo>
                  <a:lnTo>
                    <a:pt x="111" y="24"/>
                  </a:lnTo>
                  <a:lnTo>
                    <a:pt x="101" y="28"/>
                  </a:lnTo>
                  <a:lnTo>
                    <a:pt x="90" y="33"/>
                  </a:lnTo>
                  <a:lnTo>
                    <a:pt x="77" y="36"/>
                  </a:lnTo>
                  <a:lnTo>
                    <a:pt x="64" y="37"/>
                  </a:lnTo>
                  <a:lnTo>
                    <a:pt x="52" y="39"/>
                  </a:lnTo>
                  <a:lnTo>
                    <a:pt x="39" y="39"/>
                  </a:lnTo>
                  <a:lnTo>
                    <a:pt x="0" y="39"/>
                  </a:lnTo>
                  <a:lnTo>
                    <a:pt x="5" y="33"/>
                  </a:lnTo>
                  <a:lnTo>
                    <a:pt x="13" y="30"/>
                  </a:lnTo>
                  <a:lnTo>
                    <a:pt x="20" y="27"/>
                  </a:lnTo>
                  <a:lnTo>
                    <a:pt x="29" y="26"/>
                  </a:lnTo>
                  <a:lnTo>
                    <a:pt x="36" y="24"/>
                  </a:lnTo>
                  <a:lnTo>
                    <a:pt x="45" y="23"/>
                  </a:lnTo>
                  <a:lnTo>
                    <a:pt x="54" y="18"/>
                  </a:lnTo>
                  <a:lnTo>
                    <a:pt x="61" y="14"/>
                  </a:lnTo>
                  <a:lnTo>
                    <a:pt x="70" y="14"/>
                  </a:lnTo>
                  <a:lnTo>
                    <a:pt x="77" y="13"/>
                  </a:lnTo>
                  <a:lnTo>
                    <a:pt x="86" y="8"/>
                  </a:lnTo>
                  <a:lnTo>
                    <a:pt x="93" y="4"/>
                  </a:lnTo>
                  <a:lnTo>
                    <a:pt x="101" y="1"/>
                  </a:lnTo>
                  <a:lnTo>
                    <a:pt x="108" y="0"/>
                  </a:lnTo>
                  <a:lnTo>
                    <a:pt x="117" y="1"/>
                  </a:lnTo>
                  <a:lnTo>
                    <a:pt x="124" y="7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7" name="Freeform 39"/>
            <p:cNvSpPr>
              <a:spLocks/>
            </p:cNvSpPr>
            <p:nvPr/>
          </p:nvSpPr>
          <p:spPr bwMode="auto">
            <a:xfrm>
              <a:off x="2281" y="2117"/>
              <a:ext cx="43" cy="7"/>
            </a:xfrm>
            <a:custGeom>
              <a:avLst/>
              <a:gdLst/>
              <a:ahLst/>
              <a:cxnLst>
                <a:cxn ang="0">
                  <a:pos x="129" y="14"/>
                </a:cxn>
                <a:cxn ang="0">
                  <a:pos x="113" y="20"/>
                </a:cxn>
                <a:cxn ang="0">
                  <a:pos x="97" y="21"/>
                </a:cxn>
                <a:cxn ang="0">
                  <a:pos x="81" y="21"/>
                </a:cxn>
                <a:cxn ang="0">
                  <a:pos x="65" y="18"/>
                </a:cxn>
                <a:cxn ang="0">
                  <a:pos x="49" y="16"/>
                </a:cxn>
                <a:cxn ang="0">
                  <a:pos x="33" y="11"/>
                </a:cxn>
                <a:cxn ang="0">
                  <a:pos x="16" y="8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16" y="1"/>
                </a:cxn>
                <a:cxn ang="0">
                  <a:pos x="34" y="3"/>
                </a:cxn>
                <a:cxn ang="0">
                  <a:pos x="50" y="4"/>
                </a:cxn>
                <a:cxn ang="0">
                  <a:pos x="66" y="4"/>
                </a:cxn>
                <a:cxn ang="0">
                  <a:pos x="82" y="7"/>
                </a:cxn>
                <a:cxn ang="0">
                  <a:pos x="98" y="8"/>
                </a:cxn>
                <a:cxn ang="0">
                  <a:pos x="114" y="11"/>
                </a:cxn>
                <a:cxn ang="0">
                  <a:pos x="129" y="14"/>
                </a:cxn>
              </a:cxnLst>
              <a:rect l="0" t="0" r="r" b="b"/>
              <a:pathLst>
                <a:path w="129" h="21">
                  <a:moveTo>
                    <a:pt x="129" y="14"/>
                  </a:moveTo>
                  <a:lnTo>
                    <a:pt x="113" y="20"/>
                  </a:lnTo>
                  <a:lnTo>
                    <a:pt x="97" y="21"/>
                  </a:lnTo>
                  <a:lnTo>
                    <a:pt x="81" y="21"/>
                  </a:lnTo>
                  <a:lnTo>
                    <a:pt x="65" y="18"/>
                  </a:lnTo>
                  <a:lnTo>
                    <a:pt x="49" y="16"/>
                  </a:lnTo>
                  <a:lnTo>
                    <a:pt x="33" y="11"/>
                  </a:lnTo>
                  <a:lnTo>
                    <a:pt x="16" y="8"/>
                  </a:lnTo>
                  <a:lnTo>
                    <a:pt x="0" y="7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4" y="3"/>
                  </a:lnTo>
                  <a:lnTo>
                    <a:pt x="50" y="4"/>
                  </a:lnTo>
                  <a:lnTo>
                    <a:pt x="66" y="4"/>
                  </a:lnTo>
                  <a:lnTo>
                    <a:pt x="82" y="7"/>
                  </a:lnTo>
                  <a:lnTo>
                    <a:pt x="98" y="8"/>
                  </a:lnTo>
                  <a:lnTo>
                    <a:pt x="114" y="11"/>
                  </a:lnTo>
                  <a:lnTo>
                    <a:pt x="129" y="14"/>
                  </a:lnTo>
                  <a:close/>
                </a:path>
              </a:pathLst>
            </a:custGeom>
            <a:solidFill>
              <a:srgbClr val="BFDDDD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8" name="Freeform 40"/>
            <p:cNvSpPr>
              <a:spLocks/>
            </p:cNvSpPr>
            <p:nvPr/>
          </p:nvSpPr>
          <p:spPr bwMode="auto">
            <a:xfrm>
              <a:off x="2281" y="2131"/>
              <a:ext cx="46" cy="11"/>
            </a:xfrm>
            <a:custGeom>
              <a:avLst/>
              <a:gdLst/>
              <a:ahLst/>
              <a:cxnLst>
                <a:cxn ang="0">
                  <a:pos x="136" y="26"/>
                </a:cxn>
                <a:cxn ang="0">
                  <a:pos x="120" y="29"/>
                </a:cxn>
                <a:cxn ang="0">
                  <a:pos x="103" y="29"/>
                </a:cxn>
                <a:cxn ang="0">
                  <a:pos x="85" y="31"/>
                </a:cxn>
                <a:cxn ang="0">
                  <a:pos x="69" y="29"/>
                </a:cxn>
                <a:cxn ang="0">
                  <a:pos x="52" y="28"/>
                </a:cxn>
                <a:cxn ang="0">
                  <a:pos x="35" y="25"/>
                </a:cxn>
                <a:cxn ang="0">
                  <a:pos x="19" y="20"/>
                </a:cxn>
                <a:cxn ang="0">
                  <a:pos x="5" y="16"/>
                </a:cxn>
                <a:cxn ang="0">
                  <a:pos x="0" y="0"/>
                </a:cxn>
                <a:cxn ang="0">
                  <a:pos x="18" y="3"/>
                </a:cxn>
                <a:cxn ang="0">
                  <a:pos x="35" y="6"/>
                </a:cxn>
                <a:cxn ang="0">
                  <a:pos x="52" y="9"/>
                </a:cxn>
                <a:cxn ang="0">
                  <a:pos x="69" y="12"/>
                </a:cxn>
                <a:cxn ang="0">
                  <a:pos x="87" y="15"/>
                </a:cxn>
                <a:cxn ang="0">
                  <a:pos x="104" y="18"/>
                </a:cxn>
                <a:cxn ang="0">
                  <a:pos x="120" y="22"/>
                </a:cxn>
                <a:cxn ang="0">
                  <a:pos x="136" y="26"/>
                </a:cxn>
              </a:cxnLst>
              <a:rect l="0" t="0" r="r" b="b"/>
              <a:pathLst>
                <a:path w="136" h="31">
                  <a:moveTo>
                    <a:pt x="136" y="26"/>
                  </a:moveTo>
                  <a:lnTo>
                    <a:pt x="120" y="29"/>
                  </a:lnTo>
                  <a:lnTo>
                    <a:pt x="103" y="29"/>
                  </a:lnTo>
                  <a:lnTo>
                    <a:pt x="85" y="31"/>
                  </a:lnTo>
                  <a:lnTo>
                    <a:pt x="69" y="29"/>
                  </a:lnTo>
                  <a:lnTo>
                    <a:pt x="52" y="28"/>
                  </a:lnTo>
                  <a:lnTo>
                    <a:pt x="35" y="25"/>
                  </a:lnTo>
                  <a:lnTo>
                    <a:pt x="19" y="20"/>
                  </a:lnTo>
                  <a:lnTo>
                    <a:pt x="5" y="16"/>
                  </a:lnTo>
                  <a:lnTo>
                    <a:pt x="0" y="0"/>
                  </a:lnTo>
                  <a:lnTo>
                    <a:pt x="18" y="3"/>
                  </a:lnTo>
                  <a:lnTo>
                    <a:pt x="35" y="6"/>
                  </a:lnTo>
                  <a:lnTo>
                    <a:pt x="52" y="9"/>
                  </a:lnTo>
                  <a:lnTo>
                    <a:pt x="69" y="12"/>
                  </a:lnTo>
                  <a:lnTo>
                    <a:pt x="87" y="15"/>
                  </a:lnTo>
                  <a:lnTo>
                    <a:pt x="104" y="18"/>
                  </a:lnTo>
                  <a:lnTo>
                    <a:pt x="120" y="22"/>
                  </a:lnTo>
                  <a:lnTo>
                    <a:pt x="136" y="26"/>
                  </a:lnTo>
                  <a:close/>
                </a:path>
              </a:pathLst>
            </a:custGeom>
            <a:solidFill>
              <a:srgbClr val="BFDDDD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9" name="Freeform 41"/>
            <p:cNvSpPr>
              <a:spLocks/>
            </p:cNvSpPr>
            <p:nvPr/>
          </p:nvSpPr>
          <p:spPr bwMode="auto">
            <a:xfrm>
              <a:off x="2289" y="2154"/>
              <a:ext cx="32" cy="7"/>
            </a:xfrm>
            <a:custGeom>
              <a:avLst/>
              <a:gdLst/>
              <a:ahLst/>
              <a:cxnLst>
                <a:cxn ang="0">
                  <a:pos x="97" y="7"/>
                </a:cxn>
                <a:cxn ang="0">
                  <a:pos x="87" y="16"/>
                </a:cxn>
                <a:cxn ang="0">
                  <a:pos x="75" y="20"/>
                </a:cxn>
                <a:cxn ang="0">
                  <a:pos x="63" y="22"/>
                </a:cxn>
                <a:cxn ang="0">
                  <a:pos x="50" y="22"/>
                </a:cxn>
                <a:cxn ang="0">
                  <a:pos x="37" y="20"/>
                </a:cxn>
                <a:cxn ang="0">
                  <a:pos x="24" y="16"/>
                </a:cxn>
                <a:cxn ang="0">
                  <a:pos x="12" y="11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12" y="1"/>
                </a:cxn>
                <a:cxn ang="0">
                  <a:pos x="24" y="3"/>
                </a:cxn>
                <a:cxn ang="0">
                  <a:pos x="37" y="3"/>
                </a:cxn>
                <a:cxn ang="0">
                  <a:pos x="49" y="3"/>
                </a:cxn>
                <a:cxn ang="0">
                  <a:pos x="62" y="3"/>
                </a:cxn>
                <a:cxn ang="0">
                  <a:pos x="73" y="4"/>
                </a:cxn>
                <a:cxn ang="0">
                  <a:pos x="85" y="6"/>
                </a:cxn>
                <a:cxn ang="0">
                  <a:pos x="97" y="7"/>
                </a:cxn>
              </a:cxnLst>
              <a:rect l="0" t="0" r="r" b="b"/>
              <a:pathLst>
                <a:path w="97" h="22">
                  <a:moveTo>
                    <a:pt x="97" y="7"/>
                  </a:moveTo>
                  <a:lnTo>
                    <a:pt x="87" y="16"/>
                  </a:lnTo>
                  <a:lnTo>
                    <a:pt x="75" y="20"/>
                  </a:lnTo>
                  <a:lnTo>
                    <a:pt x="63" y="22"/>
                  </a:lnTo>
                  <a:lnTo>
                    <a:pt x="50" y="22"/>
                  </a:lnTo>
                  <a:lnTo>
                    <a:pt x="37" y="20"/>
                  </a:lnTo>
                  <a:lnTo>
                    <a:pt x="24" y="16"/>
                  </a:lnTo>
                  <a:lnTo>
                    <a:pt x="12" y="11"/>
                  </a:lnTo>
                  <a:lnTo>
                    <a:pt x="0" y="7"/>
                  </a:lnTo>
                  <a:lnTo>
                    <a:pt x="0" y="0"/>
                  </a:lnTo>
                  <a:lnTo>
                    <a:pt x="12" y="1"/>
                  </a:lnTo>
                  <a:lnTo>
                    <a:pt x="24" y="3"/>
                  </a:lnTo>
                  <a:lnTo>
                    <a:pt x="37" y="3"/>
                  </a:lnTo>
                  <a:lnTo>
                    <a:pt x="49" y="3"/>
                  </a:lnTo>
                  <a:lnTo>
                    <a:pt x="62" y="3"/>
                  </a:lnTo>
                  <a:lnTo>
                    <a:pt x="73" y="4"/>
                  </a:lnTo>
                  <a:lnTo>
                    <a:pt x="85" y="6"/>
                  </a:lnTo>
                  <a:lnTo>
                    <a:pt x="97" y="7"/>
                  </a:lnTo>
                  <a:close/>
                </a:path>
              </a:pathLst>
            </a:custGeom>
            <a:solidFill>
              <a:srgbClr val="BFDDDD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0" name="Freeform 42"/>
            <p:cNvSpPr>
              <a:spLocks/>
            </p:cNvSpPr>
            <p:nvPr/>
          </p:nvSpPr>
          <p:spPr bwMode="auto">
            <a:xfrm>
              <a:off x="2348" y="2178"/>
              <a:ext cx="46" cy="14"/>
            </a:xfrm>
            <a:custGeom>
              <a:avLst/>
              <a:gdLst/>
              <a:ahLst/>
              <a:cxnLst>
                <a:cxn ang="0">
                  <a:pos x="136" y="7"/>
                </a:cxn>
                <a:cxn ang="0">
                  <a:pos x="136" y="18"/>
                </a:cxn>
                <a:cxn ang="0">
                  <a:pos x="132" y="26"/>
                </a:cxn>
                <a:cxn ang="0">
                  <a:pos x="123" y="32"/>
                </a:cxn>
                <a:cxn ang="0">
                  <a:pos x="114" y="33"/>
                </a:cxn>
                <a:cxn ang="0">
                  <a:pos x="99" y="35"/>
                </a:cxn>
                <a:cxn ang="0">
                  <a:pos x="86" y="36"/>
                </a:cxn>
                <a:cxn ang="0">
                  <a:pos x="72" y="38"/>
                </a:cxn>
                <a:cxn ang="0">
                  <a:pos x="57" y="39"/>
                </a:cxn>
                <a:cxn ang="0">
                  <a:pos x="44" y="41"/>
                </a:cxn>
                <a:cxn ang="0">
                  <a:pos x="29" y="41"/>
                </a:cxn>
                <a:cxn ang="0">
                  <a:pos x="14" y="41"/>
                </a:cxn>
                <a:cxn ang="0">
                  <a:pos x="0" y="41"/>
                </a:cxn>
                <a:cxn ang="0">
                  <a:pos x="0" y="36"/>
                </a:cxn>
                <a:cxn ang="0">
                  <a:pos x="1" y="35"/>
                </a:cxn>
                <a:cxn ang="0">
                  <a:pos x="4" y="32"/>
                </a:cxn>
                <a:cxn ang="0">
                  <a:pos x="7" y="30"/>
                </a:cxn>
                <a:cxn ang="0">
                  <a:pos x="23" y="29"/>
                </a:cxn>
                <a:cxn ang="0">
                  <a:pos x="39" y="25"/>
                </a:cxn>
                <a:cxn ang="0">
                  <a:pos x="55" y="22"/>
                </a:cxn>
                <a:cxn ang="0">
                  <a:pos x="72" y="18"/>
                </a:cxn>
                <a:cxn ang="0">
                  <a:pos x="86" y="13"/>
                </a:cxn>
                <a:cxn ang="0">
                  <a:pos x="102" y="9"/>
                </a:cxn>
                <a:cxn ang="0">
                  <a:pos x="117" y="5"/>
                </a:cxn>
                <a:cxn ang="0">
                  <a:pos x="133" y="0"/>
                </a:cxn>
                <a:cxn ang="0">
                  <a:pos x="136" y="7"/>
                </a:cxn>
              </a:cxnLst>
              <a:rect l="0" t="0" r="r" b="b"/>
              <a:pathLst>
                <a:path w="136" h="41">
                  <a:moveTo>
                    <a:pt x="136" y="7"/>
                  </a:moveTo>
                  <a:lnTo>
                    <a:pt x="136" y="18"/>
                  </a:lnTo>
                  <a:lnTo>
                    <a:pt x="132" y="26"/>
                  </a:lnTo>
                  <a:lnTo>
                    <a:pt x="123" y="32"/>
                  </a:lnTo>
                  <a:lnTo>
                    <a:pt x="114" y="33"/>
                  </a:lnTo>
                  <a:lnTo>
                    <a:pt x="99" y="35"/>
                  </a:lnTo>
                  <a:lnTo>
                    <a:pt x="86" y="36"/>
                  </a:lnTo>
                  <a:lnTo>
                    <a:pt x="72" y="38"/>
                  </a:lnTo>
                  <a:lnTo>
                    <a:pt x="57" y="39"/>
                  </a:lnTo>
                  <a:lnTo>
                    <a:pt x="44" y="41"/>
                  </a:lnTo>
                  <a:lnTo>
                    <a:pt x="29" y="41"/>
                  </a:lnTo>
                  <a:lnTo>
                    <a:pt x="14" y="41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1" y="35"/>
                  </a:lnTo>
                  <a:lnTo>
                    <a:pt x="4" y="32"/>
                  </a:lnTo>
                  <a:lnTo>
                    <a:pt x="7" y="30"/>
                  </a:lnTo>
                  <a:lnTo>
                    <a:pt x="23" y="29"/>
                  </a:lnTo>
                  <a:lnTo>
                    <a:pt x="39" y="25"/>
                  </a:lnTo>
                  <a:lnTo>
                    <a:pt x="55" y="22"/>
                  </a:lnTo>
                  <a:lnTo>
                    <a:pt x="72" y="18"/>
                  </a:lnTo>
                  <a:lnTo>
                    <a:pt x="86" y="13"/>
                  </a:lnTo>
                  <a:lnTo>
                    <a:pt x="102" y="9"/>
                  </a:lnTo>
                  <a:lnTo>
                    <a:pt x="117" y="5"/>
                  </a:lnTo>
                  <a:lnTo>
                    <a:pt x="133" y="0"/>
                  </a:lnTo>
                  <a:lnTo>
                    <a:pt x="136" y="7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1" name="Freeform 43"/>
            <p:cNvSpPr>
              <a:spLocks/>
            </p:cNvSpPr>
            <p:nvPr/>
          </p:nvSpPr>
          <p:spPr bwMode="auto">
            <a:xfrm>
              <a:off x="2269" y="2182"/>
              <a:ext cx="16" cy="8"/>
            </a:xfrm>
            <a:custGeom>
              <a:avLst/>
              <a:gdLst/>
              <a:ahLst/>
              <a:cxnLst>
                <a:cxn ang="0">
                  <a:pos x="48" y="24"/>
                </a:cxn>
                <a:cxn ang="0">
                  <a:pos x="41" y="23"/>
                </a:cxn>
                <a:cxn ang="0">
                  <a:pos x="32" y="21"/>
                </a:cxn>
                <a:cxn ang="0">
                  <a:pos x="23" y="21"/>
                </a:cxn>
                <a:cxn ang="0">
                  <a:pos x="16" y="18"/>
                </a:cxn>
                <a:cxn ang="0">
                  <a:pos x="8" y="17"/>
                </a:cxn>
                <a:cxn ang="0">
                  <a:pos x="3" y="13"/>
                </a:cxn>
                <a:cxn ang="0">
                  <a:pos x="0" y="7"/>
                </a:cxn>
                <a:cxn ang="0">
                  <a:pos x="1" y="0"/>
                </a:cxn>
                <a:cxn ang="0">
                  <a:pos x="8" y="0"/>
                </a:cxn>
                <a:cxn ang="0">
                  <a:pos x="16" y="1"/>
                </a:cxn>
                <a:cxn ang="0">
                  <a:pos x="23" y="3"/>
                </a:cxn>
                <a:cxn ang="0">
                  <a:pos x="29" y="6"/>
                </a:cxn>
                <a:cxn ang="0">
                  <a:pos x="36" y="8"/>
                </a:cxn>
                <a:cxn ang="0">
                  <a:pos x="41" y="13"/>
                </a:cxn>
                <a:cxn ang="0">
                  <a:pos x="45" y="18"/>
                </a:cxn>
                <a:cxn ang="0">
                  <a:pos x="48" y="24"/>
                </a:cxn>
              </a:cxnLst>
              <a:rect l="0" t="0" r="r" b="b"/>
              <a:pathLst>
                <a:path w="48" h="24">
                  <a:moveTo>
                    <a:pt x="48" y="24"/>
                  </a:moveTo>
                  <a:lnTo>
                    <a:pt x="41" y="23"/>
                  </a:lnTo>
                  <a:lnTo>
                    <a:pt x="32" y="21"/>
                  </a:lnTo>
                  <a:lnTo>
                    <a:pt x="23" y="21"/>
                  </a:lnTo>
                  <a:lnTo>
                    <a:pt x="16" y="18"/>
                  </a:lnTo>
                  <a:lnTo>
                    <a:pt x="8" y="17"/>
                  </a:lnTo>
                  <a:lnTo>
                    <a:pt x="3" y="13"/>
                  </a:lnTo>
                  <a:lnTo>
                    <a:pt x="0" y="7"/>
                  </a:lnTo>
                  <a:lnTo>
                    <a:pt x="1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3" y="3"/>
                  </a:lnTo>
                  <a:lnTo>
                    <a:pt x="29" y="6"/>
                  </a:lnTo>
                  <a:lnTo>
                    <a:pt x="36" y="8"/>
                  </a:lnTo>
                  <a:lnTo>
                    <a:pt x="41" y="13"/>
                  </a:lnTo>
                  <a:lnTo>
                    <a:pt x="45" y="18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2" name="Freeform 44"/>
            <p:cNvSpPr>
              <a:spLocks/>
            </p:cNvSpPr>
            <p:nvPr/>
          </p:nvSpPr>
          <p:spPr bwMode="auto">
            <a:xfrm>
              <a:off x="2337" y="2199"/>
              <a:ext cx="59" cy="14"/>
            </a:xfrm>
            <a:custGeom>
              <a:avLst/>
              <a:gdLst/>
              <a:ahLst/>
              <a:cxnLst>
                <a:cxn ang="0">
                  <a:pos x="178" y="7"/>
                </a:cxn>
                <a:cxn ang="0">
                  <a:pos x="177" y="20"/>
                </a:cxn>
                <a:cxn ang="0">
                  <a:pos x="171" y="28"/>
                </a:cxn>
                <a:cxn ang="0">
                  <a:pos x="162" y="33"/>
                </a:cxn>
                <a:cxn ang="0">
                  <a:pos x="152" y="37"/>
                </a:cxn>
                <a:cxn ang="0">
                  <a:pos x="139" y="39"/>
                </a:cxn>
                <a:cxn ang="0">
                  <a:pos x="127" y="40"/>
                </a:cxn>
                <a:cxn ang="0">
                  <a:pos x="114" y="41"/>
                </a:cxn>
                <a:cxn ang="0">
                  <a:pos x="104" y="43"/>
                </a:cxn>
                <a:cxn ang="0">
                  <a:pos x="0" y="43"/>
                </a:cxn>
                <a:cxn ang="0">
                  <a:pos x="0" y="31"/>
                </a:cxn>
                <a:cxn ang="0">
                  <a:pos x="23" y="31"/>
                </a:cxn>
                <a:cxn ang="0">
                  <a:pos x="45" y="30"/>
                </a:cxn>
                <a:cxn ang="0">
                  <a:pos x="66" y="27"/>
                </a:cxn>
                <a:cxn ang="0">
                  <a:pos x="88" y="21"/>
                </a:cxn>
                <a:cxn ang="0">
                  <a:pos x="108" y="17"/>
                </a:cxn>
                <a:cxn ang="0">
                  <a:pos x="130" y="11"/>
                </a:cxn>
                <a:cxn ang="0">
                  <a:pos x="150" y="5"/>
                </a:cxn>
                <a:cxn ang="0">
                  <a:pos x="171" y="0"/>
                </a:cxn>
                <a:cxn ang="0">
                  <a:pos x="178" y="7"/>
                </a:cxn>
              </a:cxnLst>
              <a:rect l="0" t="0" r="r" b="b"/>
              <a:pathLst>
                <a:path w="178" h="43">
                  <a:moveTo>
                    <a:pt x="178" y="7"/>
                  </a:moveTo>
                  <a:lnTo>
                    <a:pt x="177" y="20"/>
                  </a:lnTo>
                  <a:lnTo>
                    <a:pt x="171" y="28"/>
                  </a:lnTo>
                  <a:lnTo>
                    <a:pt x="162" y="33"/>
                  </a:lnTo>
                  <a:lnTo>
                    <a:pt x="152" y="37"/>
                  </a:lnTo>
                  <a:lnTo>
                    <a:pt x="139" y="39"/>
                  </a:lnTo>
                  <a:lnTo>
                    <a:pt x="127" y="40"/>
                  </a:lnTo>
                  <a:lnTo>
                    <a:pt x="114" y="41"/>
                  </a:lnTo>
                  <a:lnTo>
                    <a:pt x="104" y="43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23" y="31"/>
                  </a:lnTo>
                  <a:lnTo>
                    <a:pt x="45" y="30"/>
                  </a:lnTo>
                  <a:lnTo>
                    <a:pt x="66" y="27"/>
                  </a:lnTo>
                  <a:lnTo>
                    <a:pt x="88" y="21"/>
                  </a:lnTo>
                  <a:lnTo>
                    <a:pt x="108" y="17"/>
                  </a:lnTo>
                  <a:lnTo>
                    <a:pt x="130" y="11"/>
                  </a:lnTo>
                  <a:lnTo>
                    <a:pt x="150" y="5"/>
                  </a:lnTo>
                  <a:lnTo>
                    <a:pt x="171" y="0"/>
                  </a:lnTo>
                  <a:lnTo>
                    <a:pt x="178" y="7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3" name="Freeform 45"/>
            <p:cNvSpPr>
              <a:spLocks/>
            </p:cNvSpPr>
            <p:nvPr/>
          </p:nvSpPr>
          <p:spPr bwMode="auto">
            <a:xfrm>
              <a:off x="2270" y="2204"/>
              <a:ext cx="18" cy="7"/>
            </a:xfrm>
            <a:custGeom>
              <a:avLst/>
              <a:gdLst/>
              <a:ahLst/>
              <a:cxnLst>
                <a:cxn ang="0">
                  <a:pos x="54" y="14"/>
                </a:cxn>
                <a:cxn ang="0">
                  <a:pos x="50" y="17"/>
                </a:cxn>
                <a:cxn ang="0">
                  <a:pos x="44" y="19"/>
                </a:cxn>
                <a:cxn ang="0">
                  <a:pos x="37" y="17"/>
                </a:cxn>
                <a:cxn ang="0">
                  <a:pos x="31" y="16"/>
                </a:cxn>
                <a:cxn ang="0">
                  <a:pos x="24" y="14"/>
                </a:cxn>
                <a:cxn ang="0">
                  <a:pos x="16" y="13"/>
                </a:cxn>
                <a:cxn ang="0">
                  <a:pos x="9" y="11"/>
                </a:cxn>
                <a:cxn ang="0">
                  <a:pos x="3" y="10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5" y="0"/>
                </a:cxn>
                <a:cxn ang="0">
                  <a:pos x="24" y="1"/>
                </a:cxn>
                <a:cxn ang="0">
                  <a:pos x="31" y="1"/>
                </a:cxn>
                <a:cxn ang="0">
                  <a:pos x="38" y="3"/>
                </a:cxn>
                <a:cxn ang="0">
                  <a:pos x="44" y="6"/>
                </a:cxn>
                <a:cxn ang="0">
                  <a:pos x="50" y="10"/>
                </a:cxn>
                <a:cxn ang="0">
                  <a:pos x="54" y="14"/>
                </a:cxn>
              </a:cxnLst>
              <a:rect l="0" t="0" r="r" b="b"/>
              <a:pathLst>
                <a:path w="54" h="19">
                  <a:moveTo>
                    <a:pt x="54" y="14"/>
                  </a:moveTo>
                  <a:lnTo>
                    <a:pt x="50" y="17"/>
                  </a:lnTo>
                  <a:lnTo>
                    <a:pt x="44" y="19"/>
                  </a:lnTo>
                  <a:lnTo>
                    <a:pt x="37" y="17"/>
                  </a:lnTo>
                  <a:lnTo>
                    <a:pt x="31" y="16"/>
                  </a:lnTo>
                  <a:lnTo>
                    <a:pt x="24" y="14"/>
                  </a:lnTo>
                  <a:lnTo>
                    <a:pt x="16" y="13"/>
                  </a:lnTo>
                  <a:lnTo>
                    <a:pt x="9" y="11"/>
                  </a:lnTo>
                  <a:lnTo>
                    <a:pt x="3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5" y="0"/>
                  </a:lnTo>
                  <a:lnTo>
                    <a:pt x="24" y="1"/>
                  </a:lnTo>
                  <a:lnTo>
                    <a:pt x="31" y="1"/>
                  </a:lnTo>
                  <a:lnTo>
                    <a:pt x="38" y="3"/>
                  </a:lnTo>
                  <a:lnTo>
                    <a:pt x="44" y="6"/>
                  </a:lnTo>
                  <a:lnTo>
                    <a:pt x="50" y="1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4" name="Freeform 46"/>
            <p:cNvSpPr>
              <a:spLocks/>
            </p:cNvSpPr>
            <p:nvPr/>
          </p:nvSpPr>
          <p:spPr bwMode="auto">
            <a:xfrm>
              <a:off x="2340" y="2223"/>
              <a:ext cx="56" cy="13"/>
            </a:xfrm>
            <a:custGeom>
              <a:avLst/>
              <a:gdLst/>
              <a:ahLst/>
              <a:cxnLst>
                <a:cxn ang="0">
                  <a:pos x="168" y="11"/>
                </a:cxn>
                <a:cxn ang="0">
                  <a:pos x="168" y="16"/>
                </a:cxn>
                <a:cxn ang="0">
                  <a:pos x="165" y="21"/>
                </a:cxn>
                <a:cxn ang="0">
                  <a:pos x="161" y="23"/>
                </a:cxn>
                <a:cxn ang="0">
                  <a:pos x="158" y="28"/>
                </a:cxn>
                <a:cxn ang="0">
                  <a:pos x="139" y="31"/>
                </a:cxn>
                <a:cxn ang="0">
                  <a:pos x="119" y="34"/>
                </a:cxn>
                <a:cxn ang="0">
                  <a:pos x="99" y="35"/>
                </a:cxn>
                <a:cxn ang="0">
                  <a:pos x="79" y="36"/>
                </a:cxn>
                <a:cxn ang="0">
                  <a:pos x="59" y="38"/>
                </a:cxn>
                <a:cxn ang="0">
                  <a:pos x="39" y="36"/>
                </a:cxn>
                <a:cxn ang="0">
                  <a:pos x="19" y="35"/>
                </a:cxn>
                <a:cxn ang="0">
                  <a:pos x="0" y="31"/>
                </a:cxn>
                <a:cxn ang="0">
                  <a:pos x="0" y="21"/>
                </a:cxn>
                <a:cxn ang="0">
                  <a:pos x="20" y="21"/>
                </a:cxn>
                <a:cxn ang="0">
                  <a:pos x="39" y="19"/>
                </a:cxn>
                <a:cxn ang="0">
                  <a:pos x="60" y="16"/>
                </a:cxn>
                <a:cxn ang="0">
                  <a:pos x="79" y="12"/>
                </a:cxn>
                <a:cxn ang="0">
                  <a:pos x="99" y="8"/>
                </a:cxn>
                <a:cxn ang="0">
                  <a:pos x="120" y="5"/>
                </a:cxn>
                <a:cxn ang="0">
                  <a:pos x="140" y="2"/>
                </a:cxn>
                <a:cxn ang="0">
                  <a:pos x="161" y="0"/>
                </a:cxn>
                <a:cxn ang="0">
                  <a:pos x="168" y="11"/>
                </a:cxn>
              </a:cxnLst>
              <a:rect l="0" t="0" r="r" b="b"/>
              <a:pathLst>
                <a:path w="168" h="38">
                  <a:moveTo>
                    <a:pt x="168" y="11"/>
                  </a:moveTo>
                  <a:lnTo>
                    <a:pt x="168" y="16"/>
                  </a:lnTo>
                  <a:lnTo>
                    <a:pt x="165" y="21"/>
                  </a:lnTo>
                  <a:lnTo>
                    <a:pt x="161" y="23"/>
                  </a:lnTo>
                  <a:lnTo>
                    <a:pt x="158" y="28"/>
                  </a:lnTo>
                  <a:lnTo>
                    <a:pt x="139" y="31"/>
                  </a:lnTo>
                  <a:lnTo>
                    <a:pt x="119" y="34"/>
                  </a:lnTo>
                  <a:lnTo>
                    <a:pt x="99" y="35"/>
                  </a:lnTo>
                  <a:lnTo>
                    <a:pt x="79" y="36"/>
                  </a:lnTo>
                  <a:lnTo>
                    <a:pt x="59" y="38"/>
                  </a:lnTo>
                  <a:lnTo>
                    <a:pt x="39" y="36"/>
                  </a:lnTo>
                  <a:lnTo>
                    <a:pt x="19" y="35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39" y="19"/>
                  </a:lnTo>
                  <a:lnTo>
                    <a:pt x="60" y="16"/>
                  </a:lnTo>
                  <a:lnTo>
                    <a:pt x="79" y="12"/>
                  </a:lnTo>
                  <a:lnTo>
                    <a:pt x="99" y="8"/>
                  </a:lnTo>
                  <a:lnTo>
                    <a:pt x="120" y="5"/>
                  </a:lnTo>
                  <a:lnTo>
                    <a:pt x="140" y="2"/>
                  </a:lnTo>
                  <a:lnTo>
                    <a:pt x="161" y="0"/>
                  </a:lnTo>
                  <a:lnTo>
                    <a:pt x="168" y="11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5" name="Freeform 47"/>
            <p:cNvSpPr>
              <a:spLocks/>
            </p:cNvSpPr>
            <p:nvPr/>
          </p:nvSpPr>
          <p:spPr bwMode="auto">
            <a:xfrm>
              <a:off x="2267" y="2224"/>
              <a:ext cx="19" cy="9"/>
            </a:xfrm>
            <a:custGeom>
              <a:avLst/>
              <a:gdLst/>
              <a:ahLst/>
              <a:cxnLst>
                <a:cxn ang="0">
                  <a:pos x="57" y="20"/>
                </a:cxn>
                <a:cxn ang="0">
                  <a:pos x="50" y="23"/>
                </a:cxn>
                <a:cxn ang="0">
                  <a:pos x="44" y="25"/>
                </a:cxn>
                <a:cxn ang="0">
                  <a:pos x="36" y="25"/>
                </a:cxn>
                <a:cxn ang="0">
                  <a:pos x="29" y="22"/>
                </a:cxn>
                <a:cxn ang="0">
                  <a:pos x="20" y="20"/>
                </a:cxn>
                <a:cxn ang="0">
                  <a:pos x="13" y="16"/>
                </a:cxn>
                <a:cxn ang="0">
                  <a:pos x="7" y="13"/>
                </a:cxn>
                <a:cxn ang="0">
                  <a:pos x="0" y="10"/>
                </a:cxn>
                <a:cxn ang="0">
                  <a:pos x="6" y="3"/>
                </a:cxn>
                <a:cxn ang="0">
                  <a:pos x="13" y="0"/>
                </a:cxn>
                <a:cxn ang="0">
                  <a:pos x="20" y="0"/>
                </a:cxn>
                <a:cxn ang="0">
                  <a:pos x="28" y="3"/>
                </a:cxn>
                <a:cxn ang="0">
                  <a:pos x="35" y="8"/>
                </a:cxn>
                <a:cxn ang="0">
                  <a:pos x="42" y="12"/>
                </a:cxn>
                <a:cxn ang="0">
                  <a:pos x="50" y="18"/>
                </a:cxn>
                <a:cxn ang="0">
                  <a:pos x="57" y="20"/>
                </a:cxn>
              </a:cxnLst>
              <a:rect l="0" t="0" r="r" b="b"/>
              <a:pathLst>
                <a:path w="57" h="25">
                  <a:moveTo>
                    <a:pt x="57" y="20"/>
                  </a:moveTo>
                  <a:lnTo>
                    <a:pt x="50" y="23"/>
                  </a:lnTo>
                  <a:lnTo>
                    <a:pt x="44" y="25"/>
                  </a:lnTo>
                  <a:lnTo>
                    <a:pt x="36" y="25"/>
                  </a:lnTo>
                  <a:lnTo>
                    <a:pt x="29" y="22"/>
                  </a:lnTo>
                  <a:lnTo>
                    <a:pt x="20" y="20"/>
                  </a:lnTo>
                  <a:lnTo>
                    <a:pt x="13" y="16"/>
                  </a:lnTo>
                  <a:lnTo>
                    <a:pt x="7" y="13"/>
                  </a:lnTo>
                  <a:lnTo>
                    <a:pt x="0" y="10"/>
                  </a:lnTo>
                  <a:lnTo>
                    <a:pt x="6" y="3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8" y="3"/>
                  </a:lnTo>
                  <a:lnTo>
                    <a:pt x="35" y="8"/>
                  </a:lnTo>
                  <a:lnTo>
                    <a:pt x="42" y="12"/>
                  </a:lnTo>
                  <a:lnTo>
                    <a:pt x="50" y="18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6" name="Freeform 48"/>
            <p:cNvSpPr>
              <a:spLocks/>
            </p:cNvSpPr>
            <p:nvPr/>
          </p:nvSpPr>
          <p:spPr bwMode="auto">
            <a:xfrm>
              <a:off x="2268" y="2246"/>
              <a:ext cx="9" cy="3"/>
            </a:xfrm>
            <a:custGeom>
              <a:avLst/>
              <a:gdLst/>
              <a:ahLst/>
              <a:cxnLst>
                <a:cxn ang="0">
                  <a:pos x="25" y="10"/>
                </a:cxn>
                <a:cxn ang="0">
                  <a:pos x="0" y="10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16" y="2"/>
                </a:cxn>
                <a:cxn ang="0">
                  <a:pos x="20" y="5"/>
                </a:cxn>
                <a:cxn ang="0">
                  <a:pos x="25" y="10"/>
                </a:cxn>
              </a:cxnLst>
              <a:rect l="0" t="0" r="r" b="b"/>
              <a:pathLst>
                <a:path w="25" h="10">
                  <a:moveTo>
                    <a:pt x="25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20" y="5"/>
                  </a:lnTo>
                  <a:lnTo>
                    <a:pt x="25" y="1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7" name="Freeform 49"/>
            <p:cNvSpPr>
              <a:spLocks/>
            </p:cNvSpPr>
            <p:nvPr/>
          </p:nvSpPr>
          <p:spPr bwMode="auto">
            <a:xfrm>
              <a:off x="2313" y="2246"/>
              <a:ext cx="86" cy="13"/>
            </a:xfrm>
            <a:custGeom>
              <a:avLst/>
              <a:gdLst/>
              <a:ahLst/>
              <a:cxnLst>
                <a:cxn ang="0">
                  <a:pos x="258" y="14"/>
                </a:cxn>
                <a:cxn ang="0">
                  <a:pos x="253" y="24"/>
                </a:cxn>
                <a:cxn ang="0">
                  <a:pos x="244" y="28"/>
                </a:cxn>
                <a:cxn ang="0">
                  <a:pos x="233" y="31"/>
                </a:cxn>
                <a:cxn ang="0">
                  <a:pos x="221" y="34"/>
                </a:cxn>
                <a:cxn ang="0">
                  <a:pos x="195" y="37"/>
                </a:cxn>
                <a:cxn ang="0">
                  <a:pos x="170" y="38"/>
                </a:cxn>
                <a:cxn ang="0">
                  <a:pos x="143" y="40"/>
                </a:cxn>
                <a:cxn ang="0">
                  <a:pos x="117" y="40"/>
                </a:cxn>
                <a:cxn ang="0">
                  <a:pos x="89" y="41"/>
                </a:cxn>
                <a:cxn ang="0">
                  <a:pos x="63" y="41"/>
                </a:cxn>
                <a:cxn ang="0">
                  <a:pos x="35" y="41"/>
                </a:cxn>
                <a:cxn ang="0">
                  <a:pos x="7" y="41"/>
                </a:cxn>
                <a:cxn ang="0">
                  <a:pos x="0" y="34"/>
                </a:cxn>
                <a:cxn ang="0">
                  <a:pos x="28" y="31"/>
                </a:cxn>
                <a:cxn ang="0">
                  <a:pos x="57" y="30"/>
                </a:cxn>
                <a:cxn ang="0">
                  <a:pos x="85" y="27"/>
                </a:cxn>
                <a:cxn ang="0">
                  <a:pos x="113" y="23"/>
                </a:cxn>
                <a:cxn ang="0">
                  <a:pos x="141" y="18"/>
                </a:cxn>
                <a:cxn ang="0">
                  <a:pos x="168" y="14"/>
                </a:cxn>
                <a:cxn ang="0">
                  <a:pos x="195" y="7"/>
                </a:cxn>
                <a:cxn ang="0">
                  <a:pos x="221" y="0"/>
                </a:cxn>
                <a:cxn ang="0">
                  <a:pos x="233" y="0"/>
                </a:cxn>
                <a:cxn ang="0">
                  <a:pos x="244" y="1"/>
                </a:cxn>
                <a:cxn ang="0">
                  <a:pos x="253" y="5"/>
                </a:cxn>
                <a:cxn ang="0">
                  <a:pos x="258" y="14"/>
                </a:cxn>
              </a:cxnLst>
              <a:rect l="0" t="0" r="r" b="b"/>
              <a:pathLst>
                <a:path w="258" h="41">
                  <a:moveTo>
                    <a:pt x="258" y="14"/>
                  </a:moveTo>
                  <a:lnTo>
                    <a:pt x="253" y="24"/>
                  </a:lnTo>
                  <a:lnTo>
                    <a:pt x="244" y="28"/>
                  </a:lnTo>
                  <a:lnTo>
                    <a:pt x="233" y="31"/>
                  </a:lnTo>
                  <a:lnTo>
                    <a:pt x="221" y="34"/>
                  </a:lnTo>
                  <a:lnTo>
                    <a:pt x="195" y="37"/>
                  </a:lnTo>
                  <a:lnTo>
                    <a:pt x="170" y="38"/>
                  </a:lnTo>
                  <a:lnTo>
                    <a:pt x="143" y="40"/>
                  </a:lnTo>
                  <a:lnTo>
                    <a:pt x="117" y="40"/>
                  </a:lnTo>
                  <a:lnTo>
                    <a:pt x="89" y="41"/>
                  </a:lnTo>
                  <a:lnTo>
                    <a:pt x="63" y="41"/>
                  </a:lnTo>
                  <a:lnTo>
                    <a:pt x="35" y="41"/>
                  </a:lnTo>
                  <a:lnTo>
                    <a:pt x="7" y="41"/>
                  </a:lnTo>
                  <a:lnTo>
                    <a:pt x="0" y="34"/>
                  </a:lnTo>
                  <a:lnTo>
                    <a:pt x="28" y="31"/>
                  </a:lnTo>
                  <a:lnTo>
                    <a:pt x="57" y="30"/>
                  </a:lnTo>
                  <a:lnTo>
                    <a:pt x="85" y="27"/>
                  </a:lnTo>
                  <a:lnTo>
                    <a:pt x="113" y="23"/>
                  </a:lnTo>
                  <a:lnTo>
                    <a:pt x="141" y="18"/>
                  </a:lnTo>
                  <a:lnTo>
                    <a:pt x="168" y="14"/>
                  </a:lnTo>
                  <a:lnTo>
                    <a:pt x="195" y="7"/>
                  </a:lnTo>
                  <a:lnTo>
                    <a:pt x="221" y="0"/>
                  </a:lnTo>
                  <a:lnTo>
                    <a:pt x="233" y="0"/>
                  </a:lnTo>
                  <a:lnTo>
                    <a:pt x="244" y="1"/>
                  </a:lnTo>
                  <a:lnTo>
                    <a:pt x="253" y="5"/>
                  </a:lnTo>
                  <a:lnTo>
                    <a:pt x="258" y="14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8" name="Freeform 50"/>
            <p:cNvSpPr>
              <a:spLocks/>
            </p:cNvSpPr>
            <p:nvPr/>
          </p:nvSpPr>
          <p:spPr bwMode="auto">
            <a:xfrm>
              <a:off x="2266" y="2265"/>
              <a:ext cx="12" cy="7"/>
            </a:xfrm>
            <a:custGeom>
              <a:avLst/>
              <a:gdLst/>
              <a:ahLst/>
              <a:cxnLst>
                <a:cxn ang="0">
                  <a:pos x="35" y="20"/>
                </a:cxn>
                <a:cxn ang="0">
                  <a:pos x="28" y="22"/>
                </a:cxn>
                <a:cxn ang="0">
                  <a:pos x="19" y="19"/>
                </a:cxn>
                <a:cxn ang="0">
                  <a:pos x="10" y="16"/>
                </a:cxn>
                <a:cxn ang="0">
                  <a:pos x="3" y="13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2" y="6"/>
                </a:cxn>
                <a:cxn ang="0">
                  <a:pos x="31" y="12"/>
                </a:cxn>
                <a:cxn ang="0">
                  <a:pos x="35" y="20"/>
                </a:cxn>
              </a:cxnLst>
              <a:rect l="0" t="0" r="r" b="b"/>
              <a:pathLst>
                <a:path w="35" h="22">
                  <a:moveTo>
                    <a:pt x="35" y="20"/>
                  </a:moveTo>
                  <a:lnTo>
                    <a:pt x="28" y="22"/>
                  </a:lnTo>
                  <a:lnTo>
                    <a:pt x="19" y="19"/>
                  </a:lnTo>
                  <a:lnTo>
                    <a:pt x="10" y="16"/>
                  </a:lnTo>
                  <a:lnTo>
                    <a:pt x="3" y="13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2" y="6"/>
                  </a:lnTo>
                  <a:lnTo>
                    <a:pt x="31" y="12"/>
                  </a:lnTo>
                  <a:lnTo>
                    <a:pt x="35" y="2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9" name="Freeform 51"/>
            <p:cNvSpPr>
              <a:spLocks/>
            </p:cNvSpPr>
            <p:nvPr/>
          </p:nvSpPr>
          <p:spPr bwMode="auto">
            <a:xfrm>
              <a:off x="2323" y="2265"/>
              <a:ext cx="76" cy="17"/>
            </a:xfrm>
            <a:custGeom>
              <a:avLst/>
              <a:gdLst/>
              <a:ahLst/>
              <a:cxnLst>
                <a:cxn ang="0">
                  <a:pos x="223" y="0"/>
                </a:cxn>
                <a:cxn ang="0">
                  <a:pos x="226" y="9"/>
                </a:cxn>
                <a:cxn ang="0">
                  <a:pos x="224" y="16"/>
                </a:cxn>
                <a:cxn ang="0">
                  <a:pos x="220" y="23"/>
                </a:cxn>
                <a:cxn ang="0">
                  <a:pos x="214" y="29"/>
                </a:cxn>
                <a:cxn ang="0">
                  <a:pos x="207" y="33"/>
                </a:cxn>
                <a:cxn ang="0">
                  <a:pos x="198" y="36"/>
                </a:cxn>
                <a:cxn ang="0">
                  <a:pos x="190" y="39"/>
                </a:cxn>
                <a:cxn ang="0">
                  <a:pos x="182" y="40"/>
                </a:cxn>
                <a:cxn ang="0">
                  <a:pos x="160" y="46"/>
                </a:cxn>
                <a:cxn ang="0">
                  <a:pos x="138" y="50"/>
                </a:cxn>
                <a:cxn ang="0">
                  <a:pos x="116" y="52"/>
                </a:cxn>
                <a:cxn ang="0">
                  <a:pos x="92" y="50"/>
                </a:cxn>
                <a:cxn ang="0">
                  <a:pos x="69" y="49"/>
                </a:cxn>
                <a:cxn ang="0">
                  <a:pos x="46" y="46"/>
                </a:cxn>
                <a:cxn ang="0">
                  <a:pos x="22" y="43"/>
                </a:cxn>
                <a:cxn ang="0">
                  <a:pos x="0" y="40"/>
                </a:cxn>
                <a:cxn ang="0">
                  <a:pos x="0" y="35"/>
                </a:cxn>
                <a:cxn ang="0">
                  <a:pos x="29" y="35"/>
                </a:cxn>
                <a:cxn ang="0">
                  <a:pos x="59" y="33"/>
                </a:cxn>
                <a:cxn ang="0">
                  <a:pos x="87" y="29"/>
                </a:cxn>
                <a:cxn ang="0">
                  <a:pos x="114" y="25"/>
                </a:cxn>
                <a:cxn ang="0">
                  <a:pos x="141" y="19"/>
                </a:cxn>
                <a:cxn ang="0">
                  <a:pos x="169" y="13"/>
                </a:cxn>
                <a:cxn ang="0">
                  <a:pos x="195" y="6"/>
                </a:cxn>
                <a:cxn ang="0">
                  <a:pos x="223" y="0"/>
                </a:cxn>
              </a:cxnLst>
              <a:rect l="0" t="0" r="r" b="b"/>
              <a:pathLst>
                <a:path w="226" h="52">
                  <a:moveTo>
                    <a:pt x="223" y="0"/>
                  </a:moveTo>
                  <a:lnTo>
                    <a:pt x="226" y="9"/>
                  </a:lnTo>
                  <a:lnTo>
                    <a:pt x="224" y="16"/>
                  </a:lnTo>
                  <a:lnTo>
                    <a:pt x="220" y="23"/>
                  </a:lnTo>
                  <a:lnTo>
                    <a:pt x="214" y="29"/>
                  </a:lnTo>
                  <a:lnTo>
                    <a:pt x="207" y="33"/>
                  </a:lnTo>
                  <a:lnTo>
                    <a:pt x="198" y="36"/>
                  </a:lnTo>
                  <a:lnTo>
                    <a:pt x="190" y="39"/>
                  </a:lnTo>
                  <a:lnTo>
                    <a:pt x="182" y="40"/>
                  </a:lnTo>
                  <a:lnTo>
                    <a:pt x="160" y="46"/>
                  </a:lnTo>
                  <a:lnTo>
                    <a:pt x="138" y="50"/>
                  </a:lnTo>
                  <a:lnTo>
                    <a:pt x="116" y="52"/>
                  </a:lnTo>
                  <a:lnTo>
                    <a:pt x="92" y="50"/>
                  </a:lnTo>
                  <a:lnTo>
                    <a:pt x="69" y="49"/>
                  </a:lnTo>
                  <a:lnTo>
                    <a:pt x="46" y="46"/>
                  </a:lnTo>
                  <a:lnTo>
                    <a:pt x="22" y="43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29" y="35"/>
                  </a:lnTo>
                  <a:lnTo>
                    <a:pt x="59" y="33"/>
                  </a:lnTo>
                  <a:lnTo>
                    <a:pt x="87" y="29"/>
                  </a:lnTo>
                  <a:lnTo>
                    <a:pt x="114" y="25"/>
                  </a:lnTo>
                  <a:lnTo>
                    <a:pt x="141" y="19"/>
                  </a:lnTo>
                  <a:lnTo>
                    <a:pt x="169" y="13"/>
                  </a:lnTo>
                  <a:lnTo>
                    <a:pt x="195" y="6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0" name="Freeform 52"/>
            <p:cNvSpPr>
              <a:spLocks/>
            </p:cNvSpPr>
            <p:nvPr/>
          </p:nvSpPr>
          <p:spPr bwMode="auto">
            <a:xfrm>
              <a:off x="2303" y="2286"/>
              <a:ext cx="97" cy="20"/>
            </a:xfrm>
            <a:custGeom>
              <a:avLst/>
              <a:gdLst/>
              <a:ahLst/>
              <a:cxnLst>
                <a:cxn ang="0">
                  <a:pos x="290" y="19"/>
                </a:cxn>
                <a:cxn ang="0">
                  <a:pos x="285" y="29"/>
                </a:cxn>
                <a:cxn ang="0">
                  <a:pos x="278" y="34"/>
                </a:cxn>
                <a:cxn ang="0">
                  <a:pos x="271" y="40"/>
                </a:cxn>
                <a:cxn ang="0">
                  <a:pos x="260" y="44"/>
                </a:cxn>
                <a:cxn ang="0">
                  <a:pos x="249" y="47"/>
                </a:cxn>
                <a:cxn ang="0">
                  <a:pos x="238" y="50"/>
                </a:cxn>
                <a:cxn ang="0">
                  <a:pos x="227" y="53"/>
                </a:cxn>
                <a:cxn ang="0">
                  <a:pos x="218" y="57"/>
                </a:cxn>
                <a:cxn ang="0">
                  <a:pos x="190" y="59"/>
                </a:cxn>
                <a:cxn ang="0">
                  <a:pos x="162" y="60"/>
                </a:cxn>
                <a:cxn ang="0">
                  <a:pos x="134" y="60"/>
                </a:cxn>
                <a:cxn ang="0">
                  <a:pos x="107" y="60"/>
                </a:cxn>
                <a:cxn ang="0">
                  <a:pos x="79" y="57"/>
                </a:cxn>
                <a:cxn ang="0">
                  <a:pos x="51" y="54"/>
                </a:cxn>
                <a:cxn ang="0">
                  <a:pos x="25" y="50"/>
                </a:cxn>
                <a:cxn ang="0">
                  <a:pos x="0" y="43"/>
                </a:cxn>
                <a:cxn ang="0">
                  <a:pos x="14" y="43"/>
                </a:cxn>
                <a:cxn ang="0">
                  <a:pos x="30" y="42"/>
                </a:cxn>
                <a:cxn ang="0">
                  <a:pos x="47" y="42"/>
                </a:cxn>
                <a:cxn ang="0">
                  <a:pos x="63" y="42"/>
                </a:cxn>
                <a:cxn ang="0">
                  <a:pos x="80" y="40"/>
                </a:cxn>
                <a:cxn ang="0">
                  <a:pos x="98" y="39"/>
                </a:cxn>
                <a:cxn ang="0">
                  <a:pos x="114" y="37"/>
                </a:cxn>
                <a:cxn ang="0">
                  <a:pos x="131" y="36"/>
                </a:cxn>
                <a:cxn ang="0">
                  <a:pos x="149" y="34"/>
                </a:cxn>
                <a:cxn ang="0">
                  <a:pos x="167" y="31"/>
                </a:cxn>
                <a:cxn ang="0">
                  <a:pos x="183" y="27"/>
                </a:cxn>
                <a:cxn ang="0">
                  <a:pos x="200" y="24"/>
                </a:cxn>
                <a:cxn ang="0">
                  <a:pos x="216" y="19"/>
                </a:cxn>
                <a:cxn ang="0">
                  <a:pos x="232" y="14"/>
                </a:cxn>
                <a:cxn ang="0">
                  <a:pos x="247" y="7"/>
                </a:cxn>
                <a:cxn ang="0">
                  <a:pos x="262" y="0"/>
                </a:cxn>
                <a:cxn ang="0">
                  <a:pos x="272" y="0"/>
                </a:cxn>
                <a:cxn ang="0">
                  <a:pos x="282" y="3"/>
                </a:cxn>
                <a:cxn ang="0">
                  <a:pos x="288" y="8"/>
                </a:cxn>
                <a:cxn ang="0">
                  <a:pos x="290" y="19"/>
                </a:cxn>
              </a:cxnLst>
              <a:rect l="0" t="0" r="r" b="b"/>
              <a:pathLst>
                <a:path w="290" h="60">
                  <a:moveTo>
                    <a:pt x="290" y="19"/>
                  </a:moveTo>
                  <a:lnTo>
                    <a:pt x="285" y="29"/>
                  </a:lnTo>
                  <a:lnTo>
                    <a:pt x="278" y="34"/>
                  </a:lnTo>
                  <a:lnTo>
                    <a:pt x="271" y="40"/>
                  </a:lnTo>
                  <a:lnTo>
                    <a:pt x="260" y="44"/>
                  </a:lnTo>
                  <a:lnTo>
                    <a:pt x="249" y="47"/>
                  </a:lnTo>
                  <a:lnTo>
                    <a:pt x="238" y="50"/>
                  </a:lnTo>
                  <a:lnTo>
                    <a:pt x="227" y="53"/>
                  </a:lnTo>
                  <a:lnTo>
                    <a:pt x="218" y="57"/>
                  </a:lnTo>
                  <a:lnTo>
                    <a:pt x="190" y="59"/>
                  </a:lnTo>
                  <a:lnTo>
                    <a:pt x="162" y="60"/>
                  </a:lnTo>
                  <a:lnTo>
                    <a:pt x="134" y="60"/>
                  </a:lnTo>
                  <a:lnTo>
                    <a:pt x="107" y="60"/>
                  </a:lnTo>
                  <a:lnTo>
                    <a:pt x="79" y="57"/>
                  </a:lnTo>
                  <a:lnTo>
                    <a:pt x="51" y="54"/>
                  </a:lnTo>
                  <a:lnTo>
                    <a:pt x="25" y="50"/>
                  </a:lnTo>
                  <a:lnTo>
                    <a:pt x="0" y="43"/>
                  </a:lnTo>
                  <a:lnTo>
                    <a:pt x="14" y="43"/>
                  </a:lnTo>
                  <a:lnTo>
                    <a:pt x="30" y="42"/>
                  </a:lnTo>
                  <a:lnTo>
                    <a:pt x="47" y="42"/>
                  </a:lnTo>
                  <a:lnTo>
                    <a:pt x="63" y="42"/>
                  </a:lnTo>
                  <a:lnTo>
                    <a:pt x="80" y="40"/>
                  </a:lnTo>
                  <a:lnTo>
                    <a:pt x="98" y="39"/>
                  </a:lnTo>
                  <a:lnTo>
                    <a:pt x="114" y="37"/>
                  </a:lnTo>
                  <a:lnTo>
                    <a:pt x="131" y="36"/>
                  </a:lnTo>
                  <a:lnTo>
                    <a:pt x="149" y="34"/>
                  </a:lnTo>
                  <a:lnTo>
                    <a:pt x="167" y="31"/>
                  </a:lnTo>
                  <a:lnTo>
                    <a:pt x="183" y="27"/>
                  </a:lnTo>
                  <a:lnTo>
                    <a:pt x="200" y="24"/>
                  </a:lnTo>
                  <a:lnTo>
                    <a:pt x="216" y="19"/>
                  </a:lnTo>
                  <a:lnTo>
                    <a:pt x="232" y="14"/>
                  </a:lnTo>
                  <a:lnTo>
                    <a:pt x="247" y="7"/>
                  </a:lnTo>
                  <a:lnTo>
                    <a:pt x="262" y="0"/>
                  </a:lnTo>
                  <a:lnTo>
                    <a:pt x="272" y="0"/>
                  </a:lnTo>
                  <a:lnTo>
                    <a:pt x="282" y="3"/>
                  </a:lnTo>
                  <a:lnTo>
                    <a:pt x="288" y="8"/>
                  </a:lnTo>
                  <a:lnTo>
                    <a:pt x="290" y="19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1" name="Freeform 53"/>
            <p:cNvSpPr>
              <a:spLocks/>
            </p:cNvSpPr>
            <p:nvPr/>
          </p:nvSpPr>
          <p:spPr bwMode="auto">
            <a:xfrm>
              <a:off x="2267" y="2295"/>
              <a:ext cx="7" cy="5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10"/>
                </a:cxn>
                <a:cxn ang="0">
                  <a:pos x="19" y="13"/>
                </a:cxn>
                <a:cxn ang="0">
                  <a:pos x="17" y="14"/>
                </a:cxn>
                <a:cxn ang="0">
                  <a:pos x="10" y="14"/>
                </a:cxn>
                <a:cxn ang="0">
                  <a:pos x="4" y="11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6" y="4"/>
                </a:cxn>
                <a:cxn ang="0">
                  <a:pos x="20" y="7"/>
                </a:cxn>
              </a:cxnLst>
              <a:rect l="0" t="0" r="r" b="b"/>
              <a:pathLst>
                <a:path w="20" h="14">
                  <a:moveTo>
                    <a:pt x="20" y="7"/>
                  </a:moveTo>
                  <a:lnTo>
                    <a:pt x="20" y="8"/>
                  </a:lnTo>
                  <a:lnTo>
                    <a:pt x="20" y="10"/>
                  </a:lnTo>
                  <a:lnTo>
                    <a:pt x="19" y="13"/>
                  </a:lnTo>
                  <a:lnTo>
                    <a:pt x="17" y="14"/>
                  </a:lnTo>
                  <a:lnTo>
                    <a:pt x="10" y="14"/>
                  </a:lnTo>
                  <a:lnTo>
                    <a:pt x="4" y="11"/>
                  </a:lnTo>
                  <a:lnTo>
                    <a:pt x="0" y="5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16" y="4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2" name="Freeform 54"/>
            <p:cNvSpPr>
              <a:spLocks/>
            </p:cNvSpPr>
            <p:nvPr/>
          </p:nvSpPr>
          <p:spPr bwMode="auto">
            <a:xfrm>
              <a:off x="2299" y="2309"/>
              <a:ext cx="111" cy="21"/>
            </a:xfrm>
            <a:custGeom>
              <a:avLst/>
              <a:gdLst/>
              <a:ahLst/>
              <a:cxnLst>
                <a:cxn ang="0">
                  <a:pos x="333" y="22"/>
                </a:cxn>
                <a:cxn ang="0">
                  <a:pos x="333" y="32"/>
                </a:cxn>
                <a:cxn ang="0">
                  <a:pos x="325" y="38"/>
                </a:cxn>
                <a:cxn ang="0">
                  <a:pos x="317" y="44"/>
                </a:cxn>
                <a:cxn ang="0">
                  <a:pos x="308" y="46"/>
                </a:cxn>
                <a:cxn ang="0">
                  <a:pos x="289" y="52"/>
                </a:cxn>
                <a:cxn ang="0">
                  <a:pos x="270" y="58"/>
                </a:cxn>
                <a:cxn ang="0">
                  <a:pos x="252" y="61"/>
                </a:cxn>
                <a:cxn ang="0">
                  <a:pos x="233" y="62"/>
                </a:cxn>
                <a:cxn ang="0">
                  <a:pos x="214" y="64"/>
                </a:cxn>
                <a:cxn ang="0">
                  <a:pos x="195" y="64"/>
                </a:cxn>
                <a:cxn ang="0">
                  <a:pos x="176" y="64"/>
                </a:cxn>
                <a:cxn ang="0">
                  <a:pos x="157" y="62"/>
                </a:cxn>
                <a:cxn ang="0">
                  <a:pos x="138" y="61"/>
                </a:cxn>
                <a:cxn ang="0">
                  <a:pos x="119" y="58"/>
                </a:cxn>
                <a:cxn ang="0">
                  <a:pos x="99" y="57"/>
                </a:cxn>
                <a:cxn ang="0">
                  <a:pos x="80" y="54"/>
                </a:cxn>
                <a:cxn ang="0">
                  <a:pos x="60" y="52"/>
                </a:cxn>
                <a:cxn ang="0">
                  <a:pos x="40" y="51"/>
                </a:cxn>
                <a:cxn ang="0">
                  <a:pos x="21" y="49"/>
                </a:cxn>
                <a:cxn ang="0">
                  <a:pos x="0" y="49"/>
                </a:cxn>
                <a:cxn ang="0">
                  <a:pos x="0" y="44"/>
                </a:cxn>
                <a:cxn ang="0">
                  <a:pos x="21" y="45"/>
                </a:cxn>
                <a:cxn ang="0">
                  <a:pos x="41" y="46"/>
                </a:cxn>
                <a:cxn ang="0">
                  <a:pos x="62" y="46"/>
                </a:cxn>
                <a:cxn ang="0">
                  <a:pos x="82" y="48"/>
                </a:cxn>
                <a:cxn ang="0">
                  <a:pos x="103" y="48"/>
                </a:cxn>
                <a:cxn ang="0">
                  <a:pos x="123" y="46"/>
                </a:cxn>
                <a:cxn ang="0">
                  <a:pos x="145" y="46"/>
                </a:cxn>
                <a:cxn ang="0">
                  <a:pos x="166" y="44"/>
                </a:cxn>
                <a:cxn ang="0">
                  <a:pos x="186" y="42"/>
                </a:cxn>
                <a:cxn ang="0">
                  <a:pos x="205" y="38"/>
                </a:cxn>
                <a:cxn ang="0">
                  <a:pos x="226" y="35"/>
                </a:cxn>
                <a:cxn ang="0">
                  <a:pos x="245" y="29"/>
                </a:cxn>
                <a:cxn ang="0">
                  <a:pos x="264" y="23"/>
                </a:cxn>
                <a:cxn ang="0">
                  <a:pos x="283" y="18"/>
                </a:cxn>
                <a:cxn ang="0">
                  <a:pos x="301" y="9"/>
                </a:cxn>
                <a:cxn ang="0">
                  <a:pos x="318" y="0"/>
                </a:cxn>
                <a:cxn ang="0">
                  <a:pos x="333" y="22"/>
                </a:cxn>
              </a:cxnLst>
              <a:rect l="0" t="0" r="r" b="b"/>
              <a:pathLst>
                <a:path w="333" h="64">
                  <a:moveTo>
                    <a:pt x="333" y="22"/>
                  </a:moveTo>
                  <a:lnTo>
                    <a:pt x="333" y="32"/>
                  </a:lnTo>
                  <a:lnTo>
                    <a:pt x="325" y="38"/>
                  </a:lnTo>
                  <a:lnTo>
                    <a:pt x="317" y="44"/>
                  </a:lnTo>
                  <a:lnTo>
                    <a:pt x="308" y="46"/>
                  </a:lnTo>
                  <a:lnTo>
                    <a:pt x="289" y="52"/>
                  </a:lnTo>
                  <a:lnTo>
                    <a:pt x="270" y="58"/>
                  </a:lnTo>
                  <a:lnTo>
                    <a:pt x="252" y="61"/>
                  </a:lnTo>
                  <a:lnTo>
                    <a:pt x="233" y="62"/>
                  </a:lnTo>
                  <a:lnTo>
                    <a:pt x="214" y="64"/>
                  </a:lnTo>
                  <a:lnTo>
                    <a:pt x="195" y="64"/>
                  </a:lnTo>
                  <a:lnTo>
                    <a:pt x="176" y="64"/>
                  </a:lnTo>
                  <a:lnTo>
                    <a:pt x="157" y="62"/>
                  </a:lnTo>
                  <a:lnTo>
                    <a:pt x="138" y="61"/>
                  </a:lnTo>
                  <a:lnTo>
                    <a:pt x="119" y="58"/>
                  </a:lnTo>
                  <a:lnTo>
                    <a:pt x="99" y="57"/>
                  </a:lnTo>
                  <a:lnTo>
                    <a:pt x="80" y="54"/>
                  </a:lnTo>
                  <a:lnTo>
                    <a:pt x="60" y="52"/>
                  </a:lnTo>
                  <a:lnTo>
                    <a:pt x="40" y="51"/>
                  </a:lnTo>
                  <a:lnTo>
                    <a:pt x="21" y="49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21" y="45"/>
                  </a:lnTo>
                  <a:lnTo>
                    <a:pt x="41" y="46"/>
                  </a:lnTo>
                  <a:lnTo>
                    <a:pt x="62" y="46"/>
                  </a:lnTo>
                  <a:lnTo>
                    <a:pt x="82" y="48"/>
                  </a:lnTo>
                  <a:lnTo>
                    <a:pt x="103" y="48"/>
                  </a:lnTo>
                  <a:lnTo>
                    <a:pt x="123" y="46"/>
                  </a:lnTo>
                  <a:lnTo>
                    <a:pt x="145" y="46"/>
                  </a:lnTo>
                  <a:lnTo>
                    <a:pt x="166" y="44"/>
                  </a:lnTo>
                  <a:lnTo>
                    <a:pt x="186" y="42"/>
                  </a:lnTo>
                  <a:lnTo>
                    <a:pt x="205" y="38"/>
                  </a:lnTo>
                  <a:lnTo>
                    <a:pt x="226" y="35"/>
                  </a:lnTo>
                  <a:lnTo>
                    <a:pt x="245" y="29"/>
                  </a:lnTo>
                  <a:lnTo>
                    <a:pt x="264" y="23"/>
                  </a:lnTo>
                  <a:lnTo>
                    <a:pt x="283" y="18"/>
                  </a:lnTo>
                  <a:lnTo>
                    <a:pt x="301" y="9"/>
                  </a:lnTo>
                  <a:lnTo>
                    <a:pt x="318" y="0"/>
                  </a:lnTo>
                  <a:lnTo>
                    <a:pt x="333" y="22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3" name="Freeform 55"/>
            <p:cNvSpPr>
              <a:spLocks/>
            </p:cNvSpPr>
            <p:nvPr/>
          </p:nvSpPr>
          <p:spPr bwMode="auto">
            <a:xfrm>
              <a:off x="2264" y="2313"/>
              <a:ext cx="13" cy="8"/>
            </a:xfrm>
            <a:custGeom>
              <a:avLst/>
              <a:gdLst/>
              <a:ahLst/>
              <a:cxnLst>
                <a:cxn ang="0">
                  <a:pos x="38" y="19"/>
                </a:cxn>
                <a:cxn ang="0">
                  <a:pos x="29" y="23"/>
                </a:cxn>
                <a:cxn ang="0">
                  <a:pos x="20" y="20"/>
                </a:cxn>
                <a:cxn ang="0">
                  <a:pos x="11" y="16"/>
                </a:cxn>
                <a:cxn ang="0">
                  <a:pos x="3" y="13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22" y="5"/>
                </a:cxn>
                <a:cxn ang="0">
                  <a:pos x="32" y="10"/>
                </a:cxn>
                <a:cxn ang="0">
                  <a:pos x="38" y="19"/>
                </a:cxn>
              </a:cxnLst>
              <a:rect l="0" t="0" r="r" b="b"/>
              <a:pathLst>
                <a:path w="38" h="23">
                  <a:moveTo>
                    <a:pt x="38" y="19"/>
                  </a:moveTo>
                  <a:lnTo>
                    <a:pt x="29" y="23"/>
                  </a:lnTo>
                  <a:lnTo>
                    <a:pt x="20" y="20"/>
                  </a:lnTo>
                  <a:lnTo>
                    <a:pt x="11" y="16"/>
                  </a:lnTo>
                  <a:lnTo>
                    <a:pt x="3" y="13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2" y="5"/>
                  </a:lnTo>
                  <a:lnTo>
                    <a:pt x="32" y="10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4" name="Freeform 56"/>
            <p:cNvSpPr>
              <a:spLocks/>
            </p:cNvSpPr>
            <p:nvPr/>
          </p:nvSpPr>
          <p:spPr bwMode="auto">
            <a:xfrm>
              <a:off x="2378" y="2336"/>
              <a:ext cx="30" cy="12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82" y="9"/>
                </a:cxn>
                <a:cxn ang="0">
                  <a:pos x="75" y="16"/>
                </a:cxn>
                <a:cxn ang="0">
                  <a:pos x="65" y="19"/>
                </a:cxn>
                <a:cxn ang="0">
                  <a:pos x="53" y="22"/>
                </a:cxn>
                <a:cxn ang="0">
                  <a:pos x="41" y="24"/>
                </a:cxn>
                <a:cxn ang="0">
                  <a:pos x="29" y="26"/>
                </a:cxn>
                <a:cxn ang="0">
                  <a:pos x="18" y="30"/>
                </a:cxn>
                <a:cxn ang="0">
                  <a:pos x="7" y="36"/>
                </a:cxn>
                <a:cxn ang="0">
                  <a:pos x="6" y="36"/>
                </a:cxn>
                <a:cxn ang="0">
                  <a:pos x="3" y="36"/>
                </a:cxn>
                <a:cxn ang="0">
                  <a:pos x="2" y="34"/>
                </a:cxn>
                <a:cxn ang="0">
                  <a:pos x="0" y="33"/>
                </a:cxn>
                <a:cxn ang="0">
                  <a:pos x="12" y="29"/>
                </a:cxn>
                <a:cxn ang="0">
                  <a:pos x="22" y="22"/>
                </a:cxn>
                <a:cxn ang="0">
                  <a:pos x="34" y="16"/>
                </a:cxn>
                <a:cxn ang="0">
                  <a:pos x="44" y="10"/>
                </a:cxn>
                <a:cxn ang="0">
                  <a:pos x="56" y="4"/>
                </a:cxn>
                <a:cxn ang="0">
                  <a:pos x="66" y="1"/>
                </a:cxn>
                <a:cxn ang="0">
                  <a:pos x="78" y="0"/>
                </a:cxn>
                <a:cxn ang="0">
                  <a:pos x="89" y="0"/>
                </a:cxn>
              </a:cxnLst>
              <a:rect l="0" t="0" r="r" b="b"/>
              <a:pathLst>
                <a:path w="89" h="36">
                  <a:moveTo>
                    <a:pt x="89" y="0"/>
                  </a:moveTo>
                  <a:lnTo>
                    <a:pt x="82" y="9"/>
                  </a:lnTo>
                  <a:lnTo>
                    <a:pt x="75" y="16"/>
                  </a:lnTo>
                  <a:lnTo>
                    <a:pt x="65" y="19"/>
                  </a:lnTo>
                  <a:lnTo>
                    <a:pt x="53" y="22"/>
                  </a:lnTo>
                  <a:lnTo>
                    <a:pt x="41" y="24"/>
                  </a:lnTo>
                  <a:lnTo>
                    <a:pt x="29" y="26"/>
                  </a:lnTo>
                  <a:lnTo>
                    <a:pt x="18" y="30"/>
                  </a:lnTo>
                  <a:lnTo>
                    <a:pt x="7" y="36"/>
                  </a:lnTo>
                  <a:lnTo>
                    <a:pt x="6" y="36"/>
                  </a:lnTo>
                  <a:lnTo>
                    <a:pt x="3" y="36"/>
                  </a:lnTo>
                  <a:lnTo>
                    <a:pt x="2" y="34"/>
                  </a:lnTo>
                  <a:lnTo>
                    <a:pt x="0" y="33"/>
                  </a:lnTo>
                  <a:lnTo>
                    <a:pt x="12" y="29"/>
                  </a:lnTo>
                  <a:lnTo>
                    <a:pt x="22" y="22"/>
                  </a:lnTo>
                  <a:lnTo>
                    <a:pt x="34" y="16"/>
                  </a:lnTo>
                  <a:lnTo>
                    <a:pt x="44" y="10"/>
                  </a:lnTo>
                  <a:lnTo>
                    <a:pt x="56" y="4"/>
                  </a:lnTo>
                  <a:lnTo>
                    <a:pt x="66" y="1"/>
                  </a:lnTo>
                  <a:lnTo>
                    <a:pt x="7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5" name="Freeform 57"/>
            <p:cNvSpPr>
              <a:spLocks/>
            </p:cNvSpPr>
            <p:nvPr/>
          </p:nvSpPr>
          <p:spPr bwMode="auto">
            <a:xfrm>
              <a:off x="2254" y="2346"/>
              <a:ext cx="26" cy="9"/>
            </a:xfrm>
            <a:custGeom>
              <a:avLst/>
              <a:gdLst/>
              <a:ahLst/>
              <a:cxnLst>
                <a:cxn ang="0">
                  <a:pos x="78" y="26"/>
                </a:cxn>
                <a:cxn ang="0">
                  <a:pos x="68" y="27"/>
                </a:cxn>
                <a:cxn ang="0">
                  <a:pos x="57" y="27"/>
                </a:cxn>
                <a:cxn ang="0">
                  <a:pos x="47" y="26"/>
                </a:cxn>
                <a:cxn ang="0">
                  <a:pos x="38" y="23"/>
                </a:cxn>
                <a:cxn ang="0">
                  <a:pos x="28" y="20"/>
                </a:cxn>
                <a:cxn ang="0">
                  <a:pos x="19" y="17"/>
                </a:cxn>
                <a:cxn ang="0">
                  <a:pos x="11" y="15"/>
                </a:cxn>
                <a:cxn ang="0">
                  <a:pos x="0" y="13"/>
                </a:cxn>
                <a:cxn ang="0">
                  <a:pos x="8" y="3"/>
                </a:cxn>
                <a:cxn ang="0">
                  <a:pos x="16" y="0"/>
                </a:cxn>
                <a:cxn ang="0">
                  <a:pos x="27" y="0"/>
                </a:cxn>
                <a:cxn ang="0">
                  <a:pos x="37" y="3"/>
                </a:cxn>
                <a:cxn ang="0">
                  <a:pos x="47" y="7"/>
                </a:cxn>
                <a:cxn ang="0">
                  <a:pos x="57" y="13"/>
                </a:cxn>
                <a:cxn ang="0">
                  <a:pos x="68" y="17"/>
                </a:cxn>
                <a:cxn ang="0">
                  <a:pos x="78" y="20"/>
                </a:cxn>
                <a:cxn ang="0">
                  <a:pos x="78" y="26"/>
                </a:cxn>
              </a:cxnLst>
              <a:rect l="0" t="0" r="r" b="b"/>
              <a:pathLst>
                <a:path w="78" h="27">
                  <a:moveTo>
                    <a:pt x="78" y="26"/>
                  </a:moveTo>
                  <a:lnTo>
                    <a:pt x="68" y="27"/>
                  </a:lnTo>
                  <a:lnTo>
                    <a:pt x="57" y="27"/>
                  </a:lnTo>
                  <a:lnTo>
                    <a:pt x="47" y="26"/>
                  </a:lnTo>
                  <a:lnTo>
                    <a:pt x="38" y="23"/>
                  </a:lnTo>
                  <a:lnTo>
                    <a:pt x="28" y="20"/>
                  </a:lnTo>
                  <a:lnTo>
                    <a:pt x="19" y="17"/>
                  </a:lnTo>
                  <a:lnTo>
                    <a:pt x="11" y="15"/>
                  </a:lnTo>
                  <a:lnTo>
                    <a:pt x="0" y="13"/>
                  </a:lnTo>
                  <a:lnTo>
                    <a:pt x="8" y="3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37" y="3"/>
                  </a:lnTo>
                  <a:lnTo>
                    <a:pt x="47" y="7"/>
                  </a:lnTo>
                  <a:lnTo>
                    <a:pt x="57" y="13"/>
                  </a:lnTo>
                  <a:lnTo>
                    <a:pt x="68" y="17"/>
                  </a:lnTo>
                  <a:lnTo>
                    <a:pt x="78" y="20"/>
                  </a:lnTo>
                  <a:lnTo>
                    <a:pt x="78" y="26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6" name="Freeform 58"/>
            <p:cNvSpPr>
              <a:spLocks/>
            </p:cNvSpPr>
            <p:nvPr/>
          </p:nvSpPr>
          <p:spPr bwMode="auto">
            <a:xfrm>
              <a:off x="2366" y="2353"/>
              <a:ext cx="60" cy="16"/>
            </a:xfrm>
            <a:custGeom>
              <a:avLst/>
              <a:gdLst/>
              <a:ahLst/>
              <a:cxnLst>
                <a:cxn ang="0">
                  <a:pos x="179" y="10"/>
                </a:cxn>
                <a:cxn ang="0">
                  <a:pos x="160" y="22"/>
                </a:cxn>
                <a:cxn ang="0">
                  <a:pos x="139" y="29"/>
                </a:cxn>
                <a:cxn ang="0">
                  <a:pos x="116" y="33"/>
                </a:cxn>
                <a:cxn ang="0">
                  <a:pos x="94" y="36"/>
                </a:cxn>
                <a:cxn ang="0">
                  <a:pos x="69" y="38"/>
                </a:cxn>
                <a:cxn ang="0">
                  <a:pos x="45" y="40"/>
                </a:cxn>
                <a:cxn ang="0">
                  <a:pos x="22" y="42"/>
                </a:cxn>
                <a:cxn ang="0">
                  <a:pos x="0" y="46"/>
                </a:cxn>
                <a:cxn ang="0">
                  <a:pos x="16" y="38"/>
                </a:cxn>
                <a:cxn ang="0">
                  <a:pos x="35" y="32"/>
                </a:cxn>
                <a:cxn ang="0">
                  <a:pos x="54" y="26"/>
                </a:cxn>
                <a:cxn ang="0">
                  <a:pos x="73" y="23"/>
                </a:cxn>
                <a:cxn ang="0">
                  <a:pos x="94" y="19"/>
                </a:cxn>
                <a:cxn ang="0">
                  <a:pos x="113" y="15"/>
                </a:cxn>
                <a:cxn ang="0">
                  <a:pos x="133" y="9"/>
                </a:cxn>
                <a:cxn ang="0">
                  <a:pos x="151" y="0"/>
                </a:cxn>
                <a:cxn ang="0">
                  <a:pos x="160" y="0"/>
                </a:cxn>
                <a:cxn ang="0">
                  <a:pos x="167" y="0"/>
                </a:cxn>
                <a:cxn ang="0">
                  <a:pos x="173" y="4"/>
                </a:cxn>
                <a:cxn ang="0">
                  <a:pos x="179" y="10"/>
                </a:cxn>
              </a:cxnLst>
              <a:rect l="0" t="0" r="r" b="b"/>
              <a:pathLst>
                <a:path w="179" h="46">
                  <a:moveTo>
                    <a:pt x="179" y="10"/>
                  </a:moveTo>
                  <a:lnTo>
                    <a:pt x="160" y="22"/>
                  </a:lnTo>
                  <a:lnTo>
                    <a:pt x="139" y="29"/>
                  </a:lnTo>
                  <a:lnTo>
                    <a:pt x="116" y="33"/>
                  </a:lnTo>
                  <a:lnTo>
                    <a:pt x="94" y="36"/>
                  </a:lnTo>
                  <a:lnTo>
                    <a:pt x="69" y="38"/>
                  </a:lnTo>
                  <a:lnTo>
                    <a:pt x="45" y="40"/>
                  </a:lnTo>
                  <a:lnTo>
                    <a:pt x="22" y="42"/>
                  </a:lnTo>
                  <a:lnTo>
                    <a:pt x="0" y="46"/>
                  </a:lnTo>
                  <a:lnTo>
                    <a:pt x="16" y="38"/>
                  </a:lnTo>
                  <a:lnTo>
                    <a:pt x="35" y="32"/>
                  </a:lnTo>
                  <a:lnTo>
                    <a:pt x="54" y="26"/>
                  </a:lnTo>
                  <a:lnTo>
                    <a:pt x="73" y="23"/>
                  </a:lnTo>
                  <a:lnTo>
                    <a:pt x="94" y="19"/>
                  </a:lnTo>
                  <a:lnTo>
                    <a:pt x="113" y="15"/>
                  </a:lnTo>
                  <a:lnTo>
                    <a:pt x="133" y="9"/>
                  </a:lnTo>
                  <a:lnTo>
                    <a:pt x="151" y="0"/>
                  </a:lnTo>
                  <a:lnTo>
                    <a:pt x="160" y="0"/>
                  </a:lnTo>
                  <a:lnTo>
                    <a:pt x="167" y="0"/>
                  </a:lnTo>
                  <a:lnTo>
                    <a:pt x="173" y="4"/>
                  </a:lnTo>
                  <a:lnTo>
                    <a:pt x="179" y="1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7" name="Freeform 59"/>
            <p:cNvSpPr>
              <a:spLocks/>
            </p:cNvSpPr>
            <p:nvPr/>
          </p:nvSpPr>
          <p:spPr bwMode="auto">
            <a:xfrm>
              <a:off x="2242" y="2372"/>
              <a:ext cx="28" cy="10"/>
            </a:xfrm>
            <a:custGeom>
              <a:avLst/>
              <a:gdLst/>
              <a:ahLst/>
              <a:cxnLst>
                <a:cxn ang="0">
                  <a:pos x="82" y="29"/>
                </a:cxn>
                <a:cxn ang="0">
                  <a:pos x="72" y="30"/>
                </a:cxn>
                <a:cxn ang="0">
                  <a:pos x="60" y="30"/>
                </a:cxn>
                <a:cxn ang="0">
                  <a:pos x="50" y="28"/>
                </a:cxn>
                <a:cxn ang="0">
                  <a:pos x="40" y="26"/>
                </a:cxn>
                <a:cxn ang="0">
                  <a:pos x="29" y="23"/>
                </a:cxn>
                <a:cxn ang="0">
                  <a:pos x="19" y="19"/>
                </a:cxn>
                <a:cxn ang="0">
                  <a:pos x="9" y="16"/>
                </a:cxn>
                <a:cxn ang="0">
                  <a:pos x="0" y="15"/>
                </a:cxn>
                <a:cxn ang="0">
                  <a:pos x="3" y="0"/>
                </a:cxn>
                <a:cxn ang="0">
                  <a:pos x="15" y="0"/>
                </a:cxn>
                <a:cxn ang="0">
                  <a:pos x="25" y="3"/>
                </a:cxn>
                <a:cxn ang="0">
                  <a:pos x="35" y="6"/>
                </a:cxn>
                <a:cxn ang="0">
                  <a:pos x="46" y="9"/>
                </a:cxn>
                <a:cxn ang="0">
                  <a:pos x="54" y="13"/>
                </a:cxn>
                <a:cxn ang="0">
                  <a:pos x="65" y="19"/>
                </a:cxn>
                <a:cxn ang="0">
                  <a:pos x="73" y="23"/>
                </a:cxn>
                <a:cxn ang="0">
                  <a:pos x="82" y="29"/>
                </a:cxn>
              </a:cxnLst>
              <a:rect l="0" t="0" r="r" b="b"/>
              <a:pathLst>
                <a:path w="82" h="30">
                  <a:moveTo>
                    <a:pt x="82" y="29"/>
                  </a:moveTo>
                  <a:lnTo>
                    <a:pt x="72" y="30"/>
                  </a:lnTo>
                  <a:lnTo>
                    <a:pt x="60" y="30"/>
                  </a:lnTo>
                  <a:lnTo>
                    <a:pt x="50" y="28"/>
                  </a:lnTo>
                  <a:lnTo>
                    <a:pt x="40" y="26"/>
                  </a:lnTo>
                  <a:lnTo>
                    <a:pt x="29" y="23"/>
                  </a:lnTo>
                  <a:lnTo>
                    <a:pt x="19" y="19"/>
                  </a:lnTo>
                  <a:lnTo>
                    <a:pt x="9" y="16"/>
                  </a:lnTo>
                  <a:lnTo>
                    <a:pt x="0" y="15"/>
                  </a:lnTo>
                  <a:lnTo>
                    <a:pt x="3" y="0"/>
                  </a:lnTo>
                  <a:lnTo>
                    <a:pt x="15" y="0"/>
                  </a:lnTo>
                  <a:lnTo>
                    <a:pt x="25" y="3"/>
                  </a:lnTo>
                  <a:lnTo>
                    <a:pt x="35" y="6"/>
                  </a:lnTo>
                  <a:lnTo>
                    <a:pt x="46" y="9"/>
                  </a:lnTo>
                  <a:lnTo>
                    <a:pt x="54" y="13"/>
                  </a:lnTo>
                  <a:lnTo>
                    <a:pt x="65" y="19"/>
                  </a:lnTo>
                  <a:lnTo>
                    <a:pt x="73" y="23"/>
                  </a:lnTo>
                  <a:lnTo>
                    <a:pt x="82" y="29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8" name="Freeform 60"/>
            <p:cNvSpPr>
              <a:spLocks/>
            </p:cNvSpPr>
            <p:nvPr/>
          </p:nvSpPr>
          <p:spPr bwMode="auto">
            <a:xfrm>
              <a:off x="2359" y="2374"/>
              <a:ext cx="78" cy="14"/>
            </a:xfrm>
            <a:custGeom>
              <a:avLst/>
              <a:gdLst/>
              <a:ahLst/>
              <a:cxnLst>
                <a:cxn ang="0">
                  <a:pos x="233" y="8"/>
                </a:cxn>
                <a:cxn ang="0">
                  <a:pos x="231" y="22"/>
                </a:cxn>
                <a:cxn ang="0">
                  <a:pos x="223" y="26"/>
                </a:cxn>
                <a:cxn ang="0">
                  <a:pos x="209" y="29"/>
                </a:cxn>
                <a:cxn ang="0">
                  <a:pos x="198" y="32"/>
                </a:cxn>
                <a:cxn ang="0">
                  <a:pos x="173" y="35"/>
                </a:cxn>
                <a:cxn ang="0">
                  <a:pos x="148" y="38"/>
                </a:cxn>
                <a:cxn ang="0">
                  <a:pos x="122" y="39"/>
                </a:cxn>
                <a:cxn ang="0">
                  <a:pos x="97" y="41"/>
                </a:cxn>
                <a:cxn ang="0">
                  <a:pos x="72" y="42"/>
                </a:cxn>
                <a:cxn ang="0">
                  <a:pos x="47" y="42"/>
                </a:cxn>
                <a:cxn ang="0">
                  <a:pos x="22" y="42"/>
                </a:cxn>
                <a:cxn ang="0">
                  <a:pos x="0" y="42"/>
                </a:cxn>
                <a:cxn ang="0">
                  <a:pos x="29" y="39"/>
                </a:cxn>
                <a:cxn ang="0">
                  <a:pos x="59" y="36"/>
                </a:cxn>
                <a:cxn ang="0">
                  <a:pos x="86" y="32"/>
                </a:cxn>
                <a:cxn ang="0">
                  <a:pos x="114" y="26"/>
                </a:cxn>
                <a:cxn ang="0">
                  <a:pos x="142" y="21"/>
                </a:cxn>
                <a:cxn ang="0">
                  <a:pos x="170" y="13"/>
                </a:cxn>
                <a:cxn ang="0">
                  <a:pos x="198" y="8"/>
                </a:cxn>
                <a:cxn ang="0">
                  <a:pos x="225" y="0"/>
                </a:cxn>
                <a:cxn ang="0">
                  <a:pos x="233" y="8"/>
                </a:cxn>
              </a:cxnLst>
              <a:rect l="0" t="0" r="r" b="b"/>
              <a:pathLst>
                <a:path w="233" h="42">
                  <a:moveTo>
                    <a:pt x="233" y="8"/>
                  </a:moveTo>
                  <a:lnTo>
                    <a:pt x="231" y="22"/>
                  </a:lnTo>
                  <a:lnTo>
                    <a:pt x="223" y="26"/>
                  </a:lnTo>
                  <a:lnTo>
                    <a:pt x="209" y="29"/>
                  </a:lnTo>
                  <a:lnTo>
                    <a:pt x="198" y="32"/>
                  </a:lnTo>
                  <a:lnTo>
                    <a:pt x="173" y="35"/>
                  </a:lnTo>
                  <a:lnTo>
                    <a:pt x="148" y="38"/>
                  </a:lnTo>
                  <a:lnTo>
                    <a:pt x="122" y="39"/>
                  </a:lnTo>
                  <a:lnTo>
                    <a:pt x="97" y="41"/>
                  </a:lnTo>
                  <a:lnTo>
                    <a:pt x="72" y="42"/>
                  </a:lnTo>
                  <a:lnTo>
                    <a:pt x="47" y="42"/>
                  </a:lnTo>
                  <a:lnTo>
                    <a:pt x="22" y="42"/>
                  </a:lnTo>
                  <a:lnTo>
                    <a:pt x="0" y="42"/>
                  </a:lnTo>
                  <a:lnTo>
                    <a:pt x="29" y="39"/>
                  </a:lnTo>
                  <a:lnTo>
                    <a:pt x="59" y="36"/>
                  </a:lnTo>
                  <a:lnTo>
                    <a:pt x="86" y="32"/>
                  </a:lnTo>
                  <a:lnTo>
                    <a:pt x="114" y="26"/>
                  </a:lnTo>
                  <a:lnTo>
                    <a:pt x="142" y="21"/>
                  </a:lnTo>
                  <a:lnTo>
                    <a:pt x="170" y="13"/>
                  </a:lnTo>
                  <a:lnTo>
                    <a:pt x="198" y="8"/>
                  </a:lnTo>
                  <a:lnTo>
                    <a:pt x="225" y="0"/>
                  </a:lnTo>
                  <a:lnTo>
                    <a:pt x="233" y="8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9" name="Freeform 61"/>
            <p:cNvSpPr>
              <a:spLocks/>
            </p:cNvSpPr>
            <p:nvPr/>
          </p:nvSpPr>
          <p:spPr bwMode="auto">
            <a:xfrm>
              <a:off x="2229" y="2395"/>
              <a:ext cx="33" cy="8"/>
            </a:xfrm>
            <a:custGeom>
              <a:avLst/>
              <a:gdLst/>
              <a:ahLst/>
              <a:cxnLst>
                <a:cxn ang="0">
                  <a:pos x="101" y="20"/>
                </a:cxn>
                <a:cxn ang="0">
                  <a:pos x="91" y="23"/>
                </a:cxn>
                <a:cxn ang="0">
                  <a:pos x="79" y="24"/>
                </a:cxn>
                <a:cxn ang="0">
                  <a:pos x="68" y="24"/>
                </a:cxn>
                <a:cxn ang="0">
                  <a:pos x="54" y="23"/>
                </a:cxn>
                <a:cxn ang="0">
                  <a:pos x="41" y="21"/>
                </a:cxn>
                <a:cxn ang="0">
                  <a:pos x="27" y="20"/>
                </a:cxn>
                <a:cxn ang="0">
                  <a:pos x="13" y="19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13" y="1"/>
                </a:cxn>
                <a:cxn ang="0">
                  <a:pos x="27" y="1"/>
                </a:cxn>
                <a:cxn ang="0">
                  <a:pos x="40" y="4"/>
                </a:cxn>
                <a:cxn ang="0">
                  <a:pos x="53" y="6"/>
                </a:cxn>
                <a:cxn ang="0">
                  <a:pos x="66" y="8"/>
                </a:cxn>
                <a:cxn ang="0">
                  <a:pos x="78" y="13"/>
                </a:cxn>
                <a:cxn ang="0">
                  <a:pos x="90" y="16"/>
                </a:cxn>
                <a:cxn ang="0">
                  <a:pos x="101" y="20"/>
                </a:cxn>
              </a:cxnLst>
              <a:rect l="0" t="0" r="r" b="b"/>
              <a:pathLst>
                <a:path w="101" h="24">
                  <a:moveTo>
                    <a:pt x="101" y="20"/>
                  </a:moveTo>
                  <a:lnTo>
                    <a:pt x="91" y="23"/>
                  </a:lnTo>
                  <a:lnTo>
                    <a:pt x="79" y="24"/>
                  </a:lnTo>
                  <a:lnTo>
                    <a:pt x="68" y="24"/>
                  </a:lnTo>
                  <a:lnTo>
                    <a:pt x="54" y="23"/>
                  </a:lnTo>
                  <a:lnTo>
                    <a:pt x="41" y="21"/>
                  </a:lnTo>
                  <a:lnTo>
                    <a:pt x="27" y="20"/>
                  </a:lnTo>
                  <a:lnTo>
                    <a:pt x="13" y="19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3" y="1"/>
                  </a:lnTo>
                  <a:lnTo>
                    <a:pt x="27" y="1"/>
                  </a:lnTo>
                  <a:lnTo>
                    <a:pt x="40" y="4"/>
                  </a:lnTo>
                  <a:lnTo>
                    <a:pt x="53" y="6"/>
                  </a:lnTo>
                  <a:lnTo>
                    <a:pt x="66" y="8"/>
                  </a:lnTo>
                  <a:lnTo>
                    <a:pt x="78" y="13"/>
                  </a:lnTo>
                  <a:lnTo>
                    <a:pt x="90" y="16"/>
                  </a:lnTo>
                  <a:lnTo>
                    <a:pt x="101" y="2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0" name="Freeform 62"/>
            <p:cNvSpPr>
              <a:spLocks/>
            </p:cNvSpPr>
            <p:nvPr/>
          </p:nvSpPr>
          <p:spPr bwMode="auto">
            <a:xfrm>
              <a:off x="2344" y="2399"/>
              <a:ext cx="106" cy="22"/>
            </a:xfrm>
            <a:custGeom>
              <a:avLst/>
              <a:gdLst/>
              <a:ahLst/>
              <a:cxnLst>
                <a:cxn ang="0">
                  <a:pos x="317" y="11"/>
                </a:cxn>
                <a:cxn ang="0">
                  <a:pos x="316" y="17"/>
                </a:cxn>
                <a:cxn ang="0">
                  <a:pos x="311" y="23"/>
                </a:cxn>
                <a:cxn ang="0">
                  <a:pos x="306" y="26"/>
                </a:cxn>
                <a:cxn ang="0">
                  <a:pos x="298" y="29"/>
                </a:cxn>
                <a:cxn ang="0">
                  <a:pos x="291" y="31"/>
                </a:cxn>
                <a:cxn ang="0">
                  <a:pos x="284" y="33"/>
                </a:cxn>
                <a:cxn ang="0">
                  <a:pos x="276" y="36"/>
                </a:cxn>
                <a:cxn ang="0">
                  <a:pos x="270" y="39"/>
                </a:cxn>
                <a:cxn ang="0">
                  <a:pos x="253" y="40"/>
                </a:cxn>
                <a:cxn ang="0">
                  <a:pos x="235" y="41"/>
                </a:cxn>
                <a:cxn ang="0">
                  <a:pos x="218" y="44"/>
                </a:cxn>
                <a:cxn ang="0">
                  <a:pos x="202" y="46"/>
                </a:cxn>
                <a:cxn ang="0">
                  <a:pos x="186" y="47"/>
                </a:cxn>
                <a:cxn ang="0">
                  <a:pos x="168" y="50"/>
                </a:cxn>
                <a:cxn ang="0">
                  <a:pos x="152" y="52"/>
                </a:cxn>
                <a:cxn ang="0">
                  <a:pos x="136" y="54"/>
                </a:cxn>
                <a:cxn ang="0">
                  <a:pos x="120" y="56"/>
                </a:cxn>
                <a:cxn ang="0">
                  <a:pos x="102" y="57"/>
                </a:cxn>
                <a:cxn ang="0">
                  <a:pos x="86" y="60"/>
                </a:cxn>
                <a:cxn ang="0">
                  <a:pos x="70" y="62"/>
                </a:cxn>
                <a:cxn ang="0">
                  <a:pos x="52" y="63"/>
                </a:cxn>
                <a:cxn ang="0">
                  <a:pos x="35" y="64"/>
                </a:cxn>
                <a:cxn ang="0">
                  <a:pos x="17" y="66"/>
                </a:cxn>
                <a:cxn ang="0">
                  <a:pos x="0" y="67"/>
                </a:cxn>
                <a:cxn ang="0">
                  <a:pos x="0" y="59"/>
                </a:cxn>
                <a:cxn ang="0">
                  <a:pos x="17" y="54"/>
                </a:cxn>
                <a:cxn ang="0">
                  <a:pos x="35" y="50"/>
                </a:cxn>
                <a:cxn ang="0">
                  <a:pos x="52" y="47"/>
                </a:cxn>
                <a:cxn ang="0">
                  <a:pos x="70" y="44"/>
                </a:cxn>
                <a:cxn ang="0">
                  <a:pos x="87" y="43"/>
                </a:cxn>
                <a:cxn ang="0">
                  <a:pos x="107" y="41"/>
                </a:cxn>
                <a:cxn ang="0">
                  <a:pos x="126" y="40"/>
                </a:cxn>
                <a:cxn ang="0">
                  <a:pos x="143" y="39"/>
                </a:cxn>
                <a:cxn ang="0">
                  <a:pos x="162" y="36"/>
                </a:cxn>
                <a:cxn ang="0">
                  <a:pos x="180" y="34"/>
                </a:cxn>
                <a:cxn ang="0">
                  <a:pos x="197" y="31"/>
                </a:cxn>
                <a:cxn ang="0">
                  <a:pos x="215" y="27"/>
                </a:cxn>
                <a:cxn ang="0">
                  <a:pos x="232" y="23"/>
                </a:cxn>
                <a:cxn ang="0">
                  <a:pos x="249" y="17"/>
                </a:cxn>
                <a:cxn ang="0">
                  <a:pos x="265" y="10"/>
                </a:cxn>
                <a:cxn ang="0">
                  <a:pos x="281" y="1"/>
                </a:cxn>
                <a:cxn ang="0">
                  <a:pos x="291" y="1"/>
                </a:cxn>
                <a:cxn ang="0">
                  <a:pos x="303" y="0"/>
                </a:cxn>
                <a:cxn ang="0">
                  <a:pos x="313" y="3"/>
                </a:cxn>
                <a:cxn ang="0">
                  <a:pos x="317" y="11"/>
                </a:cxn>
              </a:cxnLst>
              <a:rect l="0" t="0" r="r" b="b"/>
              <a:pathLst>
                <a:path w="317" h="67">
                  <a:moveTo>
                    <a:pt x="317" y="11"/>
                  </a:moveTo>
                  <a:lnTo>
                    <a:pt x="316" y="17"/>
                  </a:lnTo>
                  <a:lnTo>
                    <a:pt x="311" y="23"/>
                  </a:lnTo>
                  <a:lnTo>
                    <a:pt x="306" y="26"/>
                  </a:lnTo>
                  <a:lnTo>
                    <a:pt x="298" y="29"/>
                  </a:lnTo>
                  <a:lnTo>
                    <a:pt x="291" y="31"/>
                  </a:lnTo>
                  <a:lnTo>
                    <a:pt x="284" y="33"/>
                  </a:lnTo>
                  <a:lnTo>
                    <a:pt x="276" y="36"/>
                  </a:lnTo>
                  <a:lnTo>
                    <a:pt x="270" y="39"/>
                  </a:lnTo>
                  <a:lnTo>
                    <a:pt x="253" y="40"/>
                  </a:lnTo>
                  <a:lnTo>
                    <a:pt x="235" y="41"/>
                  </a:lnTo>
                  <a:lnTo>
                    <a:pt x="218" y="44"/>
                  </a:lnTo>
                  <a:lnTo>
                    <a:pt x="202" y="46"/>
                  </a:lnTo>
                  <a:lnTo>
                    <a:pt x="186" y="47"/>
                  </a:lnTo>
                  <a:lnTo>
                    <a:pt x="168" y="50"/>
                  </a:lnTo>
                  <a:lnTo>
                    <a:pt x="152" y="52"/>
                  </a:lnTo>
                  <a:lnTo>
                    <a:pt x="136" y="54"/>
                  </a:lnTo>
                  <a:lnTo>
                    <a:pt x="120" y="56"/>
                  </a:lnTo>
                  <a:lnTo>
                    <a:pt x="102" y="57"/>
                  </a:lnTo>
                  <a:lnTo>
                    <a:pt x="86" y="60"/>
                  </a:lnTo>
                  <a:lnTo>
                    <a:pt x="70" y="62"/>
                  </a:lnTo>
                  <a:lnTo>
                    <a:pt x="52" y="63"/>
                  </a:lnTo>
                  <a:lnTo>
                    <a:pt x="35" y="64"/>
                  </a:lnTo>
                  <a:lnTo>
                    <a:pt x="17" y="66"/>
                  </a:lnTo>
                  <a:lnTo>
                    <a:pt x="0" y="67"/>
                  </a:lnTo>
                  <a:lnTo>
                    <a:pt x="0" y="59"/>
                  </a:lnTo>
                  <a:lnTo>
                    <a:pt x="17" y="54"/>
                  </a:lnTo>
                  <a:lnTo>
                    <a:pt x="35" y="50"/>
                  </a:lnTo>
                  <a:lnTo>
                    <a:pt x="52" y="47"/>
                  </a:lnTo>
                  <a:lnTo>
                    <a:pt x="70" y="44"/>
                  </a:lnTo>
                  <a:lnTo>
                    <a:pt x="87" y="43"/>
                  </a:lnTo>
                  <a:lnTo>
                    <a:pt x="107" y="41"/>
                  </a:lnTo>
                  <a:lnTo>
                    <a:pt x="126" y="40"/>
                  </a:lnTo>
                  <a:lnTo>
                    <a:pt x="143" y="39"/>
                  </a:lnTo>
                  <a:lnTo>
                    <a:pt x="162" y="36"/>
                  </a:lnTo>
                  <a:lnTo>
                    <a:pt x="180" y="34"/>
                  </a:lnTo>
                  <a:lnTo>
                    <a:pt x="197" y="31"/>
                  </a:lnTo>
                  <a:lnTo>
                    <a:pt x="215" y="27"/>
                  </a:lnTo>
                  <a:lnTo>
                    <a:pt x="232" y="23"/>
                  </a:lnTo>
                  <a:lnTo>
                    <a:pt x="249" y="17"/>
                  </a:lnTo>
                  <a:lnTo>
                    <a:pt x="265" y="10"/>
                  </a:lnTo>
                  <a:lnTo>
                    <a:pt x="281" y="1"/>
                  </a:lnTo>
                  <a:lnTo>
                    <a:pt x="291" y="1"/>
                  </a:lnTo>
                  <a:lnTo>
                    <a:pt x="303" y="0"/>
                  </a:lnTo>
                  <a:lnTo>
                    <a:pt x="313" y="3"/>
                  </a:lnTo>
                  <a:lnTo>
                    <a:pt x="317" y="11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1" name="Freeform 63"/>
            <p:cNvSpPr>
              <a:spLocks/>
            </p:cNvSpPr>
            <p:nvPr/>
          </p:nvSpPr>
          <p:spPr bwMode="auto">
            <a:xfrm>
              <a:off x="2220" y="2420"/>
              <a:ext cx="38" cy="10"/>
            </a:xfrm>
            <a:custGeom>
              <a:avLst/>
              <a:gdLst/>
              <a:ahLst/>
              <a:cxnLst>
                <a:cxn ang="0">
                  <a:pos x="113" y="28"/>
                </a:cxn>
                <a:cxn ang="0">
                  <a:pos x="98" y="29"/>
                </a:cxn>
                <a:cxn ang="0">
                  <a:pos x="85" y="29"/>
                </a:cxn>
                <a:cxn ang="0">
                  <a:pos x="71" y="26"/>
                </a:cxn>
                <a:cxn ang="0">
                  <a:pos x="57" y="25"/>
                </a:cxn>
                <a:cxn ang="0">
                  <a:pos x="43" y="22"/>
                </a:cxn>
                <a:cxn ang="0">
                  <a:pos x="28" y="18"/>
                </a:cxn>
                <a:cxn ang="0">
                  <a:pos x="15" y="15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15" y="2"/>
                </a:cxn>
                <a:cxn ang="0">
                  <a:pos x="31" y="2"/>
                </a:cxn>
                <a:cxn ang="0">
                  <a:pos x="46" y="5"/>
                </a:cxn>
                <a:cxn ang="0">
                  <a:pos x="59" y="8"/>
                </a:cxn>
                <a:cxn ang="0">
                  <a:pos x="74" y="11"/>
                </a:cxn>
                <a:cxn ang="0">
                  <a:pos x="87" y="15"/>
                </a:cxn>
                <a:cxn ang="0">
                  <a:pos x="100" y="21"/>
                </a:cxn>
                <a:cxn ang="0">
                  <a:pos x="113" y="28"/>
                </a:cxn>
              </a:cxnLst>
              <a:rect l="0" t="0" r="r" b="b"/>
              <a:pathLst>
                <a:path w="113" h="29">
                  <a:moveTo>
                    <a:pt x="113" y="28"/>
                  </a:moveTo>
                  <a:lnTo>
                    <a:pt x="98" y="29"/>
                  </a:lnTo>
                  <a:lnTo>
                    <a:pt x="85" y="29"/>
                  </a:lnTo>
                  <a:lnTo>
                    <a:pt x="71" y="26"/>
                  </a:lnTo>
                  <a:lnTo>
                    <a:pt x="57" y="25"/>
                  </a:lnTo>
                  <a:lnTo>
                    <a:pt x="43" y="22"/>
                  </a:lnTo>
                  <a:lnTo>
                    <a:pt x="28" y="18"/>
                  </a:lnTo>
                  <a:lnTo>
                    <a:pt x="15" y="15"/>
                  </a:lnTo>
                  <a:lnTo>
                    <a:pt x="0" y="13"/>
                  </a:lnTo>
                  <a:lnTo>
                    <a:pt x="0" y="0"/>
                  </a:lnTo>
                  <a:lnTo>
                    <a:pt x="15" y="2"/>
                  </a:lnTo>
                  <a:lnTo>
                    <a:pt x="31" y="2"/>
                  </a:lnTo>
                  <a:lnTo>
                    <a:pt x="46" y="5"/>
                  </a:lnTo>
                  <a:lnTo>
                    <a:pt x="59" y="8"/>
                  </a:lnTo>
                  <a:lnTo>
                    <a:pt x="74" y="11"/>
                  </a:lnTo>
                  <a:lnTo>
                    <a:pt x="87" y="15"/>
                  </a:lnTo>
                  <a:lnTo>
                    <a:pt x="100" y="21"/>
                  </a:lnTo>
                  <a:lnTo>
                    <a:pt x="113" y="28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2" name="Freeform 64"/>
            <p:cNvSpPr>
              <a:spLocks/>
            </p:cNvSpPr>
            <p:nvPr/>
          </p:nvSpPr>
          <p:spPr bwMode="auto">
            <a:xfrm>
              <a:off x="2338" y="2425"/>
              <a:ext cx="125" cy="21"/>
            </a:xfrm>
            <a:custGeom>
              <a:avLst/>
              <a:gdLst/>
              <a:ahLst/>
              <a:cxnLst>
                <a:cxn ang="0">
                  <a:pos x="375" y="5"/>
                </a:cxn>
                <a:cxn ang="0">
                  <a:pos x="370" y="18"/>
                </a:cxn>
                <a:cxn ang="0">
                  <a:pos x="348" y="23"/>
                </a:cxn>
                <a:cxn ang="0">
                  <a:pos x="325" y="31"/>
                </a:cxn>
                <a:cxn ang="0">
                  <a:pos x="303" y="35"/>
                </a:cxn>
                <a:cxn ang="0">
                  <a:pos x="281" y="41"/>
                </a:cxn>
                <a:cxn ang="0">
                  <a:pos x="258" y="44"/>
                </a:cxn>
                <a:cxn ang="0">
                  <a:pos x="236" y="48"/>
                </a:cxn>
                <a:cxn ang="0">
                  <a:pos x="212" y="51"/>
                </a:cxn>
                <a:cxn ang="0">
                  <a:pos x="189" y="54"/>
                </a:cxn>
                <a:cxn ang="0">
                  <a:pos x="166" y="57"/>
                </a:cxn>
                <a:cxn ang="0">
                  <a:pos x="142" y="58"/>
                </a:cxn>
                <a:cxn ang="0">
                  <a:pos x="119" y="61"/>
                </a:cxn>
                <a:cxn ang="0">
                  <a:pos x="95" y="62"/>
                </a:cxn>
                <a:cxn ang="0">
                  <a:pos x="72" y="62"/>
                </a:cxn>
                <a:cxn ang="0">
                  <a:pos x="48" y="64"/>
                </a:cxn>
                <a:cxn ang="0">
                  <a:pos x="24" y="64"/>
                </a:cxn>
                <a:cxn ang="0">
                  <a:pos x="0" y="64"/>
                </a:cxn>
                <a:cxn ang="0">
                  <a:pos x="0" y="57"/>
                </a:cxn>
                <a:cxn ang="0">
                  <a:pos x="18" y="57"/>
                </a:cxn>
                <a:cxn ang="0">
                  <a:pos x="34" y="55"/>
                </a:cxn>
                <a:cxn ang="0">
                  <a:pos x="50" y="54"/>
                </a:cxn>
                <a:cxn ang="0">
                  <a:pos x="67" y="52"/>
                </a:cxn>
                <a:cxn ang="0">
                  <a:pos x="84" y="51"/>
                </a:cxn>
                <a:cxn ang="0">
                  <a:pos x="100" y="48"/>
                </a:cxn>
                <a:cxn ang="0">
                  <a:pos x="116" y="45"/>
                </a:cxn>
                <a:cxn ang="0">
                  <a:pos x="133" y="42"/>
                </a:cxn>
                <a:cxn ang="0">
                  <a:pos x="149" y="41"/>
                </a:cxn>
                <a:cxn ang="0">
                  <a:pos x="166" y="38"/>
                </a:cxn>
                <a:cxn ang="0">
                  <a:pos x="182" y="35"/>
                </a:cxn>
                <a:cxn ang="0">
                  <a:pos x="196" y="32"/>
                </a:cxn>
                <a:cxn ang="0">
                  <a:pos x="212" y="31"/>
                </a:cxn>
                <a:cxn ang="0">
                  <a:pos x="228" y="28"/>
                </a:cxn>
                <a:cxn ang="0">
                  <a:pos x="245" y="26"/>
                </a:cxn>
                <a:cxn ang="0">
                  <a:pos x="261" y="25"/>
                </a:cxn>
                <a:cxn ang="0">
                  <a:pos x="274" y="21"/>
                </a:cxn>
                <a:cxn ang="0">
                  <a:pos x="288" y="15"/>
                </a:cxn>
                <a:cxn ang="0">
                  <a:pos x="302" y="9"/>
                </a:cxn>
                <a:cxn ang="0">
                  <a:pos x="316" y="5"/>
                </a:cxn>
                <a:cxn ang="0">
                  <a:pos x="331" y="2"/>
                </a:cxn>
                <a:cxn ang="0">
                  <a:pos x="346" y="0"/>
                </a:cxn>
                <a:cxn ang="0">
                  <a:pos x="360" y="0"/>
                </a:cxn>
                <a:cxn ang="0">
                  <a:pos x="375" y="5"/>
                </a:cxn>
              </a:cxnLst>
              <a:rect l="0" t="0" r="r" b="b"/>
              <a:pathLst>
                <a:path w="375" h="64">
                  <a:moveTo>
                    <a:pt x="375" y="5"/>
                  </a:moveTo>
                  <a:lnTo>
                    <a:pt x="370" y="18"/>
                  </a:lnTo>
                  <a:lnTo>
                    <a:pt x="348" y="23"/>
                  </a:lnTo>
                  <a:lnTo>
                    <a:pt x="325" y="31"/>
                  </a:lnTo>
                  <a:lnTo>
                    <a:pt x="303" y="35"/>
                  </a:lnTo>
                  <a:lnTo>
                    <a:pt x="281" y="41"/>
                  </a:lnTo>
                  <a:lnTo>
                    <a:pt x="258" y="44"/>
                  </a:lnTo>
                  <a:lnTo>
                    <a:pt x="236" y="48"/>
                  </a:lnTo>
                  <a:lnTo>
                    <a:pt x="212" y="51"/>
                  </a:lnTo>
                  <a:lnTo>
                    <a:pt x="189" y="54"/>
                  </a:lnTo>
                  <a:lnTo>
                    <a:pt x="166" y="57"/>
                  </a:lnTo>
                  <a:lnTo>
                    <a:pt x="142" y="58"/>
                  </a:lnTo>
                  <a:lnTo>
                    <a:pt x="119" y="61"/>
                  </a:lnTo>
                  <a:lnTo>
                    <a:pt x="95" y="62"/>
                  </a:lnTo>
                  <a:lnTo>
                    <a:pt x="72" y="62"/>
                  </a:lnTo>
                  <a:lnTo>
                    <a:pt x="48" y="64"/>
                  </a:lnTo>
                  <a:lnTo>
                    <a:pt x="24" y="64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18" y="57"/>
                  </a:lnTo>
                  <a:lnTo>
                    <a:pt x="34" y="55"/>
                  </a:lnTo>
                  <a:lnTo>
                    <a:pt x="50" y="54"/>
                  </a:lnTo>
                  <a:lnTo>
                    <a:pt x="67" y="52"/>
                  </a:lnTo>
                  <a:lnTo>
                    <a:pt x="84" y="51"/>
                  </a:lnTo>
                  <a:lnTo>
                    <a:pt x="100" y="48"/>
                  </a:lnTo>
                  <a:lnTo>
                    <a:pt x="116" y="45"/>
                  </a:lnTo>
                  <a:lnTo>
                    <a:pt x="133" y="42"/>
                  </a:lnTo>
                  <a:lnTo>
                    <a:pt x="149" y="41"/>
                  </a:lnTo>
                  <a:lnTo>
                    <a:pt x="166" y="38"/>
                  </a:lnTo>
                  <a:lnTo>
                    <a:pt x="182" y="35"/>
                  </a:lnTo>
                  <a:lnTo>
                    <a:pt x="196" y="32"/>
                  </a:lnTo>
                  <a:lnTo>
                    <a:pt x="212" y="31"/>
                  </a:lnTo>
                  <a:lnTo>
                    <a:pt x="228" y="28"/>
                  </a:lnTo>
                  <a:lnTo>
                    <a:pt x="245" y="26"/>
                  </a:lnTo>
                  <a:lnTo>
                    <a:pt x="261" y="25"/>
                  </a:lnTo>
                  <a:lnTo>
                    <a:pt x="274" y="21"/>
                  </a:lnTo>
                  <a:lnTo>
                    <a:pt x="288" y="15"/>
                  </a:lnTo>
                  <a:lnTo>
                    <a:pt x="302" y="9"/>
                  </a:lnTo>
                  <a:lnTo>
                    <a:pt x="316" y="5"/>
                  </a:lnTo>
                  <a:lnTo>
                    <a:pt x="331" y="2"/>
                  </a:lnTo>
                  <a:lnTo>
                    <a:pt x="346" y="0"/>
                  </a:lnTo>
                  <a:lnTo>
                    <a:pt x="360" y="0"/>
                  </a:lnTo>
                  <a:lnTo>
                    <a:pt x="375" y="5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3" name="Freeform 65"/>
            <p:cNvSpPr>
              <a:spLocks/>
            </p:cNvSpPr>
            <p:nvPr/>
          </p:nvSpPr>
          <p:spPr bwMode="auto">
            <a:xfrm>
              <a:off x="2211" y="2444"/>
              <a:ext cx="41" cy="9"/>
            </a:xfrm>
            <a:custGeom>
              <a:avLst/>
              <a:gdLst/>
              <a:ahLst/>
              <a:cxnLst>
                <a:cxn ang="0">
                  <a:pos x="121" y="21"/>
                </a:cxn>
                <a:cxn ang="0">
                  <a:pos x="108" y="25"/>
                </a:cxn>
                <a:cxn ang="0">
                  <a:pos x="95" y="27"/>
                </a:cxn>
                <a:cxn ang="0">
                  <a:pos x="79" y="28"/>
                </a:cxn>
                <a:cxn ang="0">
                  <a:pos x="62" y="27"/>
                </a:cxn>
                <a:cxn ang="0">
                  <a:pos x="45" y="25"/>
                </a:cxn>
                <a:cxn ang="0">
                  <a:pos x="29" y="23"/>
                </a:cxn>
                <a:cxn ang="0">
                  <a:pos x="14" y="18"/>
                </a:cxn>
                <a:cxn ang="0">
                  <a:pos x="0" y="14"/>
                </a:cxn>
                <a:cxn ang="0">
                  <a:pos x="7" y="0"/>
                </a:cxn>
                <a:cxn ang="0">
                  <a:pos x="21" y="2"/>
                </a:cxn>
                <a:cxn ang="0">
                  <a:pos x="36" y="5"/>
                </a:cxn>
                <a:cxn ang="0">
                  <a:pos x="49" y="8"/>
                </a:cxn>
                <a:cxn ang="0">
                  <a:pos x="64" y="10"/>
                </a:cxn>
                <a:cxn ang="0">
                  <a:pos x="79" y="12"/>
                </a:cxn>
                <a:cxn ang="0">
                  <a:pos x="93" y="15"/>
                </a:cxn>
                <a:cxn ang="0">
                  <a:pos x="106" y="18"/>
                </a:cxn>
                <a:cxn ang="0">
                  <a:pos x="121" y="21"/>
                </a:cxn>
              </a:cxnLst>
              <a:rect l="0" t="0" r="r" b="b"/>
              <a:pathLst>
                <a:path w="121" h="28">
                  <a:moveTo>
                    <a:pt x="121" y="21"/>
                  </a:moveTo>
                  <a:lnTo>
                    <a:pt x="108" y="25"/>
                  </a:lnTo>
                  <a:lnTo>
                    <a:pt x="95" y="27"/>
                  </a:lnTo>
                  <a:lnTo>
                    <a:pt x="79" y="28"/>
                  </a:lnTo>
                  <a:lnTo>
                    <a:pt x="62" y="27"/>
                  </a:lnTo>
                  <a:lnTo>
                    <a:pt x="45" y="25"/>
                  </a:lnTo>
                  <a:lnTo>
                    <a:pt x="29" y="23"/>
                  </a:lnTo>
                  <a:lnTo>
                    <a:pt x="14" y="18"/>
                  </a:lnTo>
                  <a:lnTo>
                    <a:pt x="0" y="14"/>
                  </a:lnTo>
                  <a:lnTo>
                    <a:pt x="7" y="0"/>
                  </a:lnTo>
                  <a:lnTo>
                    <a:pt x="21" y="2"/>
                  </a:lnTo>
                  <a:lnTo>
                    <a:pt x="36" y="5"/>
                  </a:lnTo>
                  <a:lnTo>
                    <a:pt x="49" y="8"/>
                  </a:lnTo>
                  <a:lnTo>
                    <a:pt x="64" y="10"/>
                  </a:lnTo>
                  <a:lnTo>
                    <a:pt x="79" y="12"/>
                  </a:lnTo>
                  <a:lnTo>
                    <a:pt x="93" y="15"/>
                  </a:lnTo>
                  <a:lnTo>
                    <a:pt x="106" y="18"/>
                  </a:lnTo>
                  <a:lnTo>
                    <a:pt x="121" y="21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4" name="Freeform 66"/>
            <p:cNvSpPr>
              <a:spLocks/>
            </p:cNvSpPr>
            <p:nvPr/>
          </p:nvSpPr>
          <p:spPr bwMode="auto">
            <a:xfrm>
              <a:off x="2344" y="2446"/>
              <a:ext cx="128" cy="26"/>
            </a:xfrm>
            <a:custGeom>
              <a:avLst/>
              <a:gdLst/>
              <a:ahLst/>
              <a:cxnLst>
                <a:cxn ang="0">
                  <a:pos x="382" y="7"/>
                </a:cxn>
                <a:cxn ang="0">
                  <a:pos x="383" y="18"/>
                </a:cxn>
                <a:cxn ang="0">
                  <a:pos x="376" y="26"/>
                </a:cxn>
                <a:cxn ang="0">
                  <a:pos x="366" y="30"/>
                </a:cxn>
                <a:cxn ang="0">
                  <a:pos x="357" y="36"/>
                </a:cxn>
                <a:cxn ang="0">
                  <a:pos x="335" y="40"/>
                </a:cxn>
                <a:cxn ang="0">
                  <a:pos x="314" y="44"/>
                </a:cxn>
                <a:cxn ang="0">
                  <a:pos x="292" y="50"/>
                </a:cxn>
                <a:cxn ang="0">
                  <a:pos x="270" y="54"/>
                </a:cxn>
                <a:cxn ang="0">
                  <a:pos x="249" y="59"/>
                </a:cxn>
                <a:cxn ang="0">
                  <a:pos x="227" y="62"/>
                </a:cxn>
                <a:cxn ang="0">
                  <a:pos x="205" y="66"/>
                </a:cxn>
                <a:cxn ang="0">
                  <a:pos x="183" y="69"/>
                </a:cxn>
                <a:cxn ang="0">
                  <a:pos x="159" y="72"/>
                </a:cxn>
                <a:cxn ang="0">
                  <a:pos x="137" y="74"/>
                </a:cxn>
                <a:cxn ang="0">
                  <a:pos x="115" y="76"/>
                </a:cxn>
                <a:cxn ang="0">
                  <a:pos x="92" y="77"/>
                </a:cxn>
                <a:cxn ang="0">
                  <a:pos x="68" y="77"/>
                </a:cxn>
                <a:cxn ang="0">
                  <a:pos x="47" y="76"/>
                </a:cxn>
                <a:cxn ang="0">
                  <a:pos x="23" y="76"/>
                </a:cxn>
                <a:cxn ang="0">
                  <a:pos x="0" y="73"/>
                </a:cxn>
                <a:cxn ang="0">
                  <a:pos x="25" y="73"/>
                </a:cxn>
                <a:cxn ang="0">
                  <a:pos x="49" y="72"/>
                </a:cxn>
                <a:cxn ang="0">
                  <a:pos x="74" y="69"/>
                </a:cxn>
                <a:cxn ang="0">
                  <a:pos x="98" y="66"/>
                </a:cxn>
                <a:cxn ang="0">
                  <a:pos x="121" y="60"/>
                </a:cxn>
                <a:cxn ang="0">
                  <a:pos x="145" y="56"/>
                </a:cxn>
                <a:cxn ang="0">
                  <a:pos x="167" y="50"/>
                </a:cxn>
                <a:cxn ang="0">
                  <a:pos x="190" y="44"/>
                </a:cxn>
                <a:cxn ang="0">
                  <a:pos x="213" y="37"/>
                </a:cxn>
                <a:cxn ang="0">
                  <a:pos x="235" y="31"/>
                </a:cxn>
                <a:cxn ang="0">
                  <a:pos x="259" y="26"/>
                </a:cxn>
                <a:cxn ang="0">
                  <a:pos x="281" y="18"/>
                </a:cxn>
                <a:cxn ang="0">
                  <a:pos x="304" y="13"/>
                </a:cxn>
                <a:cxn ang="0">
                  <a:pos x="328" y="8"/>
                </a:cxn>
                <a:cxn ang="0">
                  <a:pos x="351" y="4"/>
                </a:cxn>
                <a:cxn ang="0">
                  <a:pos x="376" y="0"/>
                </a:cxn>
                <a:cxn ang="0">
                  <a:pos x="382" y="7"/>
                </a:cxn>
              </a:cxnLst>
              <a:rect l="0" t="0" r="r" b="b"/>
              <a:pathLst>
                <a:path w="383" h="77">
                  <a:moveTo>
                    <a:pt x="382" y="7"/>
                  </a:moveTo>
                  <a:lnTo>
                    <a:pt x="383" y="18"/>
                  </a:lnTo>
                  <a:lnTo>
                    <a:pt x="376" y="26"/>
                  </a:lnTo>
                  <a:lnTo>
                    <a:pt x="366" y="30"/>
                  </a:lnTo>
                  <a:lnTo>
                    <a:pt x="357" y="36"/>
                  </a:lnTo>
                  <a:lnTo>
                    <a:pt x="335" y="40"/>
                  </a:lnTo>
                  <a:lnTo>
                    <a:pt x="314" y="44"/>
                  </a:lnTo>
                  <a:lnTo>
                    <a:pt x="292" y="50"/>
                  </a:lnTo>
                  <a:lnTo>
                    <a:pt x="270" y="54"/>
                  </a:lnTo>
                  <a:lnTo>
                    <a:pt x="249" y="59"/>
                  </a:lnTo>
                  <a:lnTo>
                    <a:pt x="227" y="62"/>
                  </a:lnTo>
                  <a:lnTo>
                    <a:pt x="205" y="66"/>
                  </a:lnTo>
                  <a:lnTo>
                    <a:pt x="183" y="69"/>
                  </a:lnTo>
                  <a:lnTo>
                    <a:pt x="159" y="72"/>
                  </a:lnTo>
                  <a:lnTo>
                    <a:pt x="137" y="74"/>
                  </a:lnTo>
                  <a:lnTo>
                    <a:pt x="115" y="76"/>
                  </a:lnTo>
                  <a:lnTo>
                    <a:pt x="92" y="77"/>
                  </a:lnTo>
                  <a:lnTo>
                    <a:pt x="68" y="77"/>
                  </a:lnTo>
                  <a:lnTo>
                    <a:pt x="47" y="76"/>
                  </a:lnTo>
                  <a:lnTo>
                    <a:pt x="23" y="76"/>
                  </a:lnTo>
                  <a:lnTo>
                    <a:pt x="0" y="73"/>
                  </a:lnTo>
                  <a:lnTo>
                    <a:pt x="25" y="73"/>
                  </a:lnTo>
                  <a:lnTo>
                    <a:pt x="49" y="72"/>
                  </a:lnTo>
                  <a:lnTo>
                    <a:pt x="74" y="69"/>
                  </a:lnTo>
                  <a:lnTo>
                    <a:pt x="98" y="66"/>
                  </a:lnTo>
                  <a:lnTo>
                    <a:pt x="121" y="60"/>
                  </a:lnTo>
                  <a:lnTo>
                    <a:pt x="145" y="56"/>
                  </a:lnTo>
                  <a:lnTo>
                    <a:pt x="167" y="50"/>
                  </a:lnTo>
                  <a:lnTo>
                    <a:pt x="190" y="44"/>
                  </a:lnTo>
                  <a:lnTo>
                    <a:pt x="213" y="37"/>
                  </a:lnTo>
                  <a:lnTo>
                    <a:pt x="235" y="31"/>
                  </a:lnTo>
                  <a:lnTo>
                    <a:pt x="259" y="26"/>
                  </a:lnTo>
                  <a:lnTo>
                    <a:pt x="281" y="18"/>
                  </a:lnTo>
                  <a:lnTo>
                    <a:pt x="304" y="13"/>
                  </a:lnTo>
                  <a:lnTo>
                    <a:pt x="328" y="8"/>
                  </a:lnTo>
                  <a:lnTo>
                    <a:pt x="351" y="4"/>
                  </a:lnTo>
                  <a:lnTo>
                    <a:pt x="376" y="0"/>
                  </a:lnTo>
                  <a:lnTo>
                    <a:pt x="382" y="7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5" name="Freeform 67"/>
            <p:cNvSpPr>
              <a:spLocks/>
            </p:cNvSpPr>
            <p:nvPr/>
          </p:nvSpPr>
          <p:spPr bwMode="auto">
            <a:xfrm>
              <a:off x="2199" y="2468"/>
              <a:ext cx="41" cy="12"/>
            </a:xfrm>
            <a:custGeom>
              <a:avLst/>
              <a:gdLst/>
              <a:ahLst/>
              <a:cxnLst>
                <a:cxn ang="0">
                  <a:pos x="123" y="36"/>
                </a:cxn>
                <a:cxn ang="0">
                  <a:pos x="108" y="34"/>
                </a:cxn>
                <a:cxn ang="0">
                  <a:pos x="92" y="33"/>
                </a:cxn>
                <a:cxn ang="0">
                  <a:pos x="76" y="31"/>
                </a:cxn>
                <a:cxn ang="0">
                  <a:pos x="60" y="29"/>
                </a:cxn>
                <a:cxn ang="0">
                  <a:pos x="44" y="26"/>
                </a:cxn>
                <a:cxn ang="0">
                  <a:pos x="29" y="21"/>
                </a:cxn>
                <a:cxn ang="0">
                  <a:pos x="15" y="17"/>
                </a:cxn>
                <a:cxn ang="0">
                  <a:pos x="0" y="10"/>
                </a:cxn>
                <a:cxn ang="0">
                  <a:pos x="7" y="0"/>
                </a:cxn>
                <a:cxn ang="0">
                  <a:pos x="123" y="36"/>
                </a:cxn>
              </a:cxnLst>
              <a:rect l="0" t="0" r="r" b="b"/>
              <a:pathLst>
                <a:path w="123" h="36">
                  <a:moveTo>
                    <a:pt x="123" y="36"/>
                  </a:moveTo>
                  <a:lnTo>
                    <a:pt x="108" y="34"/>
                  </a:lnTo>
                  <a:lnTo>
                    <a:pt x="92" y="33"/>
                  </a:lnTo>
                  <a:lnTo>
                    <a:pt x="76" y="31"/>
                  </a:lnTo>
                  <a:lnTo>
                    <a:pt x="60" y="29"/>
                  </a:lnTo>
                  <a:lnTo>
                    <a:pt x="44" y="26"/>
                  </a:lnTo>
                  <a:lnTo>
                    <a:pt x="29" y="21"/>
                  </a:lnTo>
                  <a:lnTo>
                    <a:pt x="15" y="17"/>
                  </a:lnTo>
                  <a:lnTo>
                    <a:pt x="0" y="10"/>
                  </a:lnTo>
                  <a:lnTo>
                    <a:pt x="7" y="0"/>
                  </a:lnTo>
                  <a:lnTo>
                    <a:pt x="123" y="36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6" name="Freeform 68"/>
            <p:cNvSpPr>
              <a:spLocks/>
            </p:cNvSpPr>
            <p:nvPr/>
          </p:nvSpPr>
          <p:spPr bwMode="auto">
            <a:xfrm>
              <a:off x="2356" y="2470"/>
              <a:ext cx="131" cy="30"/>
            </a:xfrm>
            <a:custGeom>
              <a:avLst/>
              <a:gdLst/>
              <a:ahLst/>
              <a:cxnLst>
                <a:cxn ang="0">
                  <a:pos x="394" y="12"/>
                </a:cxn>
                <a:cxn ang="0">
                  <a:pos x="391" y="23"/>
                </a:cxn>
                <a:cxn ang="0">
                  <a:pos x="382" y="30"/>
                </a:cxn>
                <a:cxn ang="0">
                  <a:pos x="372" y="35"/>
                </a:cxn>
                <a:cxn ang="0">
                  <a:pos x="361" y="39"/>
                </a:cxn>
                <a:cxn ang="0">
                  <a:pos x="339" y="43"/>
                </a:cxn>
                <a:cxn ang="0">
                  <a:pos x="317" y="47"/>
                </a:cxn>
                <a:cxn ang="0">
                  <a:pos x="294" y="50"/>
                </a:cxn>
                <a:cxn ang="0">
                  <a:pos x="272" y="55"/>
                </a:cxn>
                <a:cxn ang="0">
                  <a:pos x="250" y="59"/>
                </a:cxn>
                <a:cxn ang="0">
                  <a:pos x="228" y="62"/>
                </a:cxn>
                <a:cxn ang="0">
                  <a:pos x="205" y="66"/>
                </a:cxn>
                <a:cxn ang="0">
                  <a:pos x="183" y="69"/>
                </a:cxn>
                <a:cxn ang="0">
                  <a:pos x="161" y="73"/>
                </a:cxn>
                <a:cxn ang="0">
                  <a:pos x="137" y="76"/>
                </a:cxn>
                <a:cxn ang="0">
                  <a:pos x="115" y="79"/>
                </a:cxn>
                <a:cxn ang="0">
                  <a:pos x="92" y="82"/>
                </a:cxn>
                <a:cxn ang="0">
                  <a:pos x="69" y="83"/>
                </a:cxn>
                <a:cxn ang="0">
                  <a:pos x="47" y="86"/>
                </a:cxn>
                <a:cxn ang="0">
                  <a:pos x="23" y="88"/>
                </a:cxn>
                <a:cxn ang="0">
                  <a:pos x="0" y="89"/>
                </a:cxn>
                <a:cxn ang="0">
                  <a:pos x="0" y="73"/>
                </a:cxn>
                <a:cxn ang="0">
                  <a:pos x="25" y="70"/>
                </a:cxn>
                <a:cxn ang="0">
                  <a:pos x="50" y="68"/>
                </a:cxn>
                <a:cxn ang="0">
                  <a:pos x="74" y="65"/>
                </a:cxn>
                <a:cxn ang="0">
                  <a:pos x="99" y="62"/>
                </a:cxn>
                <a:cxn ang="0">
                  <a:pos x="124" y="58"/>
                </a:cxn>
                <a:cxn ang="0">
                  <a:pos x="149" y="53"/>
                </a:cxn>
                <a:cxn ang="0">
                  <a:pos x="174" y="50"/>
                </a:cxn>
                <a:cxn ang="0">
                  <a:pos x="199" y="45"/>
                </a:cxn>
                <a:cxn ang="0">
                  <a:pos x="222" y="40"/>
                </a:cxn>
                <a:cxn ang="0">
                  <a:pos x="247" y="36"/>
                </a:cxn>
                <a:cxn ang="0">
                  <a:pos x="271" y="30"/>
                </a:cxn>
                <a:cxn ang="0">
                  <a:pos x="295" y="24"/>
                </a:cxn>
                <a:cxn ang="0">
                  <a:pos x="319" y="19"/>
                </a:cxn>
                <a:cxn ang="0">
                  <a:pos x="342" y="13"/>
                </a:cxn>
                <a:cxn ang="0">
                  <a:pos x="366" y="7"/>
                </a:cxn>
                <a:cxn ang="0">
                  <a:pos x="389" y="0"/>
                </a:cxn>
                <a:cxn ang="0">
                  <a:pos x="394" y="12"/>
                </a:cxn>
              </a:cxnLst>
              <a:rect l="0" t="0" r="r" b="b"/>
              <a:pathLst>
                <a:path w="394" h="89">
                  <a:moveTo>
                    <a:pt x="394" y="12"/>
                  </a:moveTo>
                  <a:lnTo>
                    <a:pt x="391" y="23"/>
                  </a:lnTo>
                  <a:lnTo>
                    <a:pt x="382" y="30"/>
                  </a:lnTo>
                  <a:lnTo>
                    <a:pt x="372" y="35"/>
                  </a:lnTo>
                  <a:lnTo>
                    <a:pt x="361" y="39"/>
                  </a:lnTo>
                  <a:lnTo>
                    <a:pt x="339" y="43"/>
                  </a:lnTo>
                  <a:lnTo>
                    <a:pt x="317" y="47"/>
                  </a:lnTo>
                  <a:lnTo>
                    <a:pt x="294" y="50"/>
                  </a:lnTo>
                  <a:lnTo>
                    <a:pt x="272" y="55"/>
                  </a:lnTo>
                  <a:lnTo>
                    <a:pt x="250" y="59"/>
                  </a:lnTo>
                  <a:lnTo>
                    <a:pt x="228" y="62"/>
                  </a:lnTo>
                  <a:lnTo>
                    <a:pt x="205" y="66"/>
                  </a:lnTo>
                  <a:lnTo>
                    <a:pt x="183" y="69"/>
                  </a:lnTo>
                  <a:lnTo>
                    <a:pt x="161" y="73"/>
                  </a:lnTo>
                  <a:lnTo>
                    <a:pt x="137" y="76"/>
                  </a:lnTo>
                  <a:lnTo>
                    <a:pt x="115" y="79"/>
                  </a:lnTo>
                  <a:lnTo>
                    <a:pt x="92" y="82"/>
                  </a:lnTo>
                  <a:lnTo>
                    <a:pt x="69" y="83"/>
                  </a:lnTo>
                  <a:lnTo>
                    <a:pt x="47" y="86"/>
                  </a:lnTo>
                  <a:lnTo>
                    <a:pt x="23" y="88"/>
                  </a:lnTo>
                  <a:lnTo>
                    <a:pt x="0" y="89"/>
                  </a:lnTo>
                  <a:lnTo>
                    <a:pt x="0" y="73"/>
                  </a:lnTo>
                  <a:lnTo>
                    <a:pt x="25" y="70"/>
                  </a:lnTo>
                  <a:lnTo>
                    <a:pt x="50" y="68"/>
                  </a:lnTo>
                  <a:lnTo>
                    <a:pt x="74" y="65"/>
                  </a:lnTo>
                  <a:lnTo>
                    <a:pt x="99" y="62"/>
                  </a:lnTo>
                  <a:lnTo>
                    <a:pt x="124" y="58"/>
                  </a:lnTo>
                  <a:lnTo>
                    <a:pt x="149" y="53"/>
                  </a:lnTo>
                  <a:lnTo>
                    <a:pt x="174" y="50"/>
                  </a:lnTo>
                  <a:lnTo>
                    <a:pt x="199" y="45"/>
                  </a:lnTo>
                  <a:lnTo>
                    <a:pt x="222" y="40"/>
                  </a:lnTo>
                  <a:lnTo>
                    <a:pt x="247" y="36"/>
                  </a:lnTo>
                  <a:lnTo>
                    <a:pt x="271" y="30"/>
                  </a:lnTo>
                  <a:lnTo>
                    <a:pt x="295" y="24"/>
                  </a:lnTo>
                  <a:lnTo>
                    <a:pt x="319" y="19"/>
                  </a:lnTo>
                  <a:lnTo>
                    <a:pt x="342" y="13"/>
                  </a:lnTo>
                  <a:lnTo>
                    <a:pt x="366" y="7"/>
                  </a:lnTo>
                  <a:lnTo>
                    <a:pt x="389" y="0"/>
                  </a:lnTo>
                  <a:lnTo>
                    <a:pt x="394" y="12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7" name="Freeform 69"/>
            <p:cNvSpPr>
              <a:spLocks/>
            </p:cNvSpPr>
            <p:nvPr/>
          </p:nvSpPr>
          <p:spPr bwMode="auto">
            <a:xfrm>
              <a:off x="2652" y="2474"/>
              <a:ext cx="57" cy="8"/>
            </a:xfrm>
            <a:custGeom>
              <a:avLst/>
              <a:gdLst/>
              <a:ahLst/>
              <a:cxnLst>
                <a:cxn ang="0">
                  <a:pos x="170" y="17"/>
                </a:cxn>
                <a:cxn ang="0">
                  <a:pos x="149" y="20"/>
                </a:cxn>
                <a:cxn ang="0">
                  <a:pos x="129" y="21"/>
                </a:cxn>
                <a:cxn ang="0">
                  <a:pos x="107" y="23"/>
                </a:cxn>
                <a:cxn ang="0">
                  <a:pos x="85" y="21"/>
                </a:cxn>
                <a:cxn ang="0">
                  <a:pos x="63" y="21"/>
                </a:cxn>
                <a:cxn ang="0">
                  <a:pos x="42" y="18"/>
                </a:cxn>
                <a:cxn ang="0">
                  <a:pos x="20" y="15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170" y="0"/>
                </a:cxn>
                <a:cxn ang="0">
                  <a:pos x="170" y="17"/>
                </a:cxn>
              </a:cxnLst>
              <a:rect l="0" t="0" r="r" b="b"/>
              <a:pathLst>
                <a:path w="170" h="23">
                  <a:moveTo>
                    <a:pt x="170" y="17"/>
                  </a:moveTo>
                  <a:lnTo>
                    <a:pt x="149" y="20"/>
                  </a:lnTo>
                  <a:lnTo>
                    <a:pt x="129" y="21"/>
                  </a:lnTo>
                  <a:lnTo>
                    <a:pt x="107" y="23"/>
                  </a:lnTo>
                  <a:lnTo>
                    <a:pt x="85" y="21"/>
                  </a:lnTo>
                  <a:lnTo>
                    <a:pt x="63" y="21"/>
                  </a:lnTo>
                  <a:lnTo>
                    <a:pt x="42" y="18"/>
                  </a:lnTo>
                  <a:lnTo>
                    <a:pt x="20" y="15"/>
                  </a:lnTo>
                  <a:lnTo>
                    <a:pt x="0" y="10"/>
                  </a:lnTo>
                  <a:lnTo>
                    <a:pt x="9" y="0"/>
                  </a:lnTo>
                  <a:lnTo>
                    <a:pt x="170" y="0"/>
                  </a:lnTo>
                  <a:lnTo>
                    <a:pt x="170" y="17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8" name="Freeform 70"/>
            <p:cNvSpPr>
              <a:spLocks/>
            </p:cNvSpPr>
            <p:nvPr/>
          </p:nvSpPr>
          <p:spPr bwMode="auto">
            <a:xfrm>
              <a:off x="2189" y="2491"/>
              <a:ext cx="51" cy="13"/>
            </a:xfrm>
            <a:custGeom>
              <a:avLst/>
              <a:gdLst/>
              <a:ahLst/>
              <a:cxnLst>
                <a:cxn ang="0">
                  <a:pos x="154" y="36"/>
                </a:cxn>
                <a:cxn ang="0">
                  <a:pos x="135" y="38"/>
                </a:cxn>
                <a:cxn ang="0">
                  <a:pos x="116" y="38"/>
                </a:cxn>
                <a:cxn ang="0">
                  <a:pos x="97" y="36"/>
                </a:cxn>
                <a:cxn ang="0">
                  <a:pos x="76" y="33"/>
                </a:cxn>
                <a:cxn ang="0">
                  <a:pos x="57" y="30"/>
                </a:cxn>
                <a:cxn ang="0">
                  <a:pos x="37" y="26"/>
                </a:cxn>
                <a:cxn ang="0">
                  <a:pos x="18" y="20"/>
                </a:cxn>
                <a:cxn ang="0">
                  <a:pos x="0" y="15"/>
                </a:cxn>
                <a:cxn ang="0">
                  <a:pos x="10" y="0"/>
                </a:cxn>
                <a:cxn ang="0">
                  <a:pos x="29" y="3"/>
                </a:cxn>
                <a:cxn ang="0">
                  <a:pos x="47" y="7"/>
                </a:cxn>
                <a:cxn ang="0">
                  <a:pos x="65" y="13"/>
                </a:cxn>
                <a:cxn ang="0">
                  <a:pos x="82" y="18"/>
                </a:cxn>
                <a:cxn ang="0">
                  <a:pos x="100" y="23"/>
                </a:cxn>
                <a:cxn ang="0">
                  <a:pos x="117" y="29"/>
                </a:cxn>
                <a:cxn ang="0">
                  <a:pos x="135" y="33"/>
                </a:cxn>
                <a:cxn ang="0">
                  <a:pos x="154" y="36"/>
                </a:cxn>
              </a:cxnLst>
              <a:rect l="0" t="0" r="r" b="b"/>
              <a:pathLst>
                <a:path w="154" h="38">
                  <a:moveTo>
                    <a:pt x="154" y="36"/>
                  </a:moveTo>
                  <a:lnTo>
                    <a:pt x="135" y="38"/>
                  </a:lnTo>
                  <a:lnTo>
                    <a:pt x="116" y="38"/>
                  </a:lnTo>
                  <a:lnTo>
                    <a:pt x="97" y="36"/>
                  </a:lnTo>
                  <a:lnTo>
                    <a:pt x="76" y="33"/>
                  </a:lnTo>
                  <a:lnTo>
                    <a:pt x="57" y="30"/>
                  </a:lnTo>
                  <a:lnTo>
                    <a:pt x="37" y="26"/>
                  </a:lnTo>
                  <a:lnTo>
                    <a:pt x="18" y="20"/>
                  </a:lnTo>
                  <a:lnTo>
                    <a:pt x="0" y="15"/>
                  </a:lnTo>
                  <a:lnTo>
                    <a:pt x="10" y="0"/>
                  </a:lnTo>
                  <a:lnTo>
                    <a:pt x="29" y="3"/>
                  </a:lnTo>
                  <a:lnTo>
                    <a:pt x="47" y="7"/>
                  </a:lnTo>
                  <a:lnTo>
                    <a:pt x="65" y="13"/>
                  </a:lnTo>
                  <a:lnTo>
                    <a:pt x="82" y="18"/>
                  </a:lnTo>
                  <a:lnTo>
                    <a:pt x="100" y="23"/>
                  </a:lnTo>
                  <a:lnTo>
                    <a:pt x="117" y="29"/>
                  </a:lnTo>
                  <a:lnTo>
                    <a:pt x="135" y="33"/>
                  </a:lnTo>
                  <a:lnTo>
                    <a:pt x="154" y="36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9" name="Freeform 71"/>
            <p:cNvSpPr>
              <a:spLocks/>
            </p:cNvSpPr>
            <p:nvPr/>
          </p:nvSpPr>
          <p:spPr bwMode="auto">
            <a:xfrm>
              <a:off x="2352" y="2491"/>
              <a:ext cx="151" cy="30"/>
            </a:xfrm>
            <a:custGeom>
              <a:avLst/>
              <a:gdLst/>
              <a:ahLst/>
              <a:cxnLst>
                <a:cxn ang="0">
                  <a:pos x="455" y="7"/>
                </a:cxn>
                <a:cxn ang="0">
                  <a:pos x="454" y="18"/>
                </a:cxn>
                <a:cxn ang="0">
                  <a:pos x="449" y="23"/>
                </a:cxn>
                <a:cxn ang="0">
                  <a:pos x="444" y="29"/>
                </a:cxn>
                <a:cxn ang="0">
                  <a:pos x="436" y="33"/>
                </a:cxn>
                <a:cxn ang="0">
                  <a:pos x="428" y="36"/>
                </a:cxn>
                <a:cxn ang="0">
                  <a:pos x="417" y="38"/>
                </a:cxn>
                <a:cxn ang="0">
                  <a:pos x="408" y="41"/>
                </a:cxn>
                <a:cxn ang="0">
                  <a:pos x="401" y="43"/>
                </a:cxn>
                <a:cxn ang="0">
                  <a:pos x="376" y="48"/>
                </a:cxn>
                <a:cxn ang="0">
                  <a:pos x="353" y="52"/>
                </a:cxn>
                <a:cxn ang="0">
                  <a:pos x="328" y="56"/>
                </a:cxn>
                <a:cxn ang="0">
                  <a:pos x="303" y="61"/>
                </a:cxn>
                <a:cxn ang="0">
                  <a:pos x="278" y="65"/>
                </a:cxn>
                <a:cxn ang="0">
                  <a:pos x="253" y="69"/>
                </a:cxn>
                <a:cxn ang="0">
                  <a:pos x="228" y="74"/>
                </a:cxn>
                <a:cxn ang="0">
                  <a:pos x="204" y="77"/>
                </a:cxn>
                <a:cxn ang="0">
                  <a:pos x="179" y="81"/>
                </a:cxn>
                <a:cxn ang="0">
                  <a:pos x="154" y="84"/>
                </a:cxn>
                <a:cxn ang="0">
                  <a:pos x="127" y="85"/>
                </a:cxn>
                <a:cxn ang="0">
                  <a:pos x="103" y="87"/>
                </a:cxn>
                <a:cxn ang="0">
                  <a:pos x="78" y="88"/>
                </a:cxn>
                <a:cxn ang="0">
                  <a:pos x="51" y="88"/>
                </a:cxn>
                <a:cxn ang="0">
                  <a:pos x="26" y="87"/>
                </a:cxn>
                <a:cxn ang="0">
                  <a:pos x="0" y="85"/>
                </a:cxn>
                <a:cxn ang="0">
                  <a:pos x="0" y="81"/>
                </a:cxn>
                <a:cxn ang="0">
                  <a:pos x="28" y="79"/>
                </a:cxn>
                <a:cxn ang="0">
                  <a:pos x="57" y="77"/>
                </a:cxn>
                <a:cxn ang="0">
                  <a:pos x="85" y="74"/>
                </a:cxn>
                <a:cxn ang="0">
                  <a:pos x="114" y="69"/>
                </a:cxn>
                <a:cxn ang="0">
                  <a:pos x="142" y="65"/>
                </a:cxn>
                <a:cxn ang="0">
                  <a:pos x="170" y="61"/>
                </a:cxn>
                <a:cxn ang="0">
                  <a:pos x="199" y="56"/>
                </a:cxn>
                <a:cxn ang="0">
                  <a:pos x="227" y="51"/>
                </a:cxn>
                <a:cxn ang="0">
                  <a:pos x="255" y="46"/>
                </a:cxn>
                <a:cxn ang="0">
                  <a:pos x="283" y="41"/>
                </a:cxn>
                <a:cxn ang="0">
                  <a:pos x="310" y="35"/>
                </a:cxn>
                <a:cxn ang="0">
                  <a:pos x="338" y="28"/>
                </a:cxn>
                <a:cxn ang="0">
                  <a:pos x="366" y="22"/>
                </a:cxn>
                <a:cxn ang="0">
                  <a:pos x="394" y="15"/>
                </a:cxn>
                <a:cxn ang="0">
                  <a:pos x="420" y="7"/>
                </a:cxn>
                <a:cxn ang="0">
                  <a:pos x="448" y="0"/>
                </a:cxn>
                <a:cxn ang="0">
                  <a:pos x="455" y="7"/>
                </a:cxn>
              </a:cxnLst>
              <a:rect l="0" t="0" r="r" b="b"/>
              <a:pathLst>
                <a:path w="455" h="88">
                  <a:moveTo>
                    <a:pt x="455" y="7"/>
                  </a:moveTo>
                  <a:lnTo>
                    <a:pt x="454" y="18"/>
                  </a:lnTo>
                  <a:lnTo>
                    <a:pt x="449" y="23"/>
                  </a:lnTo>
                  <a:lnTo>
                    <a:pt x="444" y="29"/>
                  </a:lnTo>
                  <a:lnTo>
                    <a:pt x="436" y="33"/>
                  </a:lnTo>
                  <a:lnTo>
                    <a:pt x="428" y="36"/>
                  </a:lnTo>
                  <a:lnTo>
                    <a:pt x="417" y="38"/>
                  </a:lnTo>
                  <a:lnTo>
                    <a:pt x="408" y="41"/>
                  </a:lnTo>
                  <a:lnTo>
                    <a:pt x="401" y="43"/>
                  </a:lnTo>
                  <a:lnTo>
                    <a:pt x="376" y="48"/>
                  </a:lnTo>
                  <a:lnTo>
                    <a:pt x="353" y="52"/>
                  </a:lnTo>
                  <a:lnTo>
                    <a:pt x="328" y="56"/>
                  </a:lnTo>
                  <a:lnTo>
                    <a:pt x="303" y="61"/>
                  </a:lnTo>
                  <a:lnTo>
                    <a:pt x="278" y="65"/>
                  </a:lnTo>
                  <a:lnTo>
                    <a:pt x="253" y="69"/>
                  </a:lnTo>
                  <a:lnTo>
                    <a:pt x="228" y="74"/>
                  </a:lnTo>
                  <a:lnTo>
                    <a:pt x="204" y="77"/>
                  </a:lnTo>
                  <a:lnTo>
                    <a:pt x="179" y="81"/>
                  </a:lnTo>
                  <a:lnTo>
                    <a:pt x="154" y="84"/>
                  </a:lnTo>
                  <a:lnTo>
                    <a:pt x="127" y="85"/>
                  </a:lnTo>
                  <a:lnTo>
                    <a:pt x="103" y="87"/>
                  </a:lnTo>
                  <a:lnTo>
                    <a:pt x="78" y="88"/>
                  </a:lnTo>
                  <a:lnTo>
                    <a:pt x="51" y="88"/>
                  </a:lnTo>
                  <a:lnTo>
                    <a:pt x="26" y="87"/>
                  </a:lnTo>
                  <a:lnTo>
                    <a:pt x="0" y="85"/>
                  </a:lnTo>
                  <a:lnTo>
                    <a:pt x="0" y="81"/>
                  </a:lnTo>
                  <a:lnTo>
                    <a:pt x="28" y="79"/>
                  </a:lnTo>
                  <a:lnTo>
                    <a:pt x="57" y="77"/>
                  </a:lnTo>
                  <a:lnTo>
                    <a:pt x="85" y="74"/>
                  </a:lnTo>
                  <a:lnTo>
                    <a:pt x="114" y="69"/>
                  </a:lnTo>
                  <a:lnTo>
                    <a:pt x="142" y="65"/>
                  </a:lnTo>
                  <a:lnTo>
                    <a:pt x="170" y="61"/>
                  </a:lnTo>
                  <a:lnTo>
                    <a:pt x="199" y="56"/>
                  </a:lnTo>
                  <a:lnTo>
                    <a:pt x="227" y="51"/>
                  </a:lnTo>
                  <a:lnTo>
                    <a:pt x="255" y="46"/>
                  </a:lnTo>
                  <a:lnTo>
                    <a:pt x="283" y="41"/>
                  </a:lnTo>
                  <a:lnTo>
                    <a:pt x="310" y="35"/>
                  </a:lnTo>
                  <a:lnTo>
                    <a:pt x="338" y="28"/>
                  </a:lnTo>
                  <a:lnTo>
                    <a:pt x="366" y="22"/>
                  </a:lnTo>
                  <a:lnTo>
                    <a:pt x="394" y="15"/>
                  </a:lnTo>
                  <a:lnTo>
                    <a:pt x="420" y="7"/>
                  </a:lnTo>
                  <a:lnTo>
                    <a:pt x="448" y="0"/>
                  </a:lnTo>
                  <a:lnTo>
                    <a:pt x="455" y="7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80" name="Freeform 72"/>
            <p:cNvSpPr>
              <a:spLocks/>
            </p:cNvSpPr>
            <p:nvPr/>
          </p:nvSpPr>
          <p:spPr bwMode="auto">
            <a:xfrm>
              <a:off x="2616" y="2494"/>
              <a:ext cx="107" cy="10"/>
            </a:xfrm>
            <a:custGeom>
              <a:avLst/>
              <a:gdLst/>
              <a:ahLst/>
              <a:cxnLst>
                <a:cxn ang="0">
                  <a:pos x="250" y="16"/>
                </a:cxn>
                <a:cxn ang="0">
                  <a:pos x="259" y="16"/>
                </a:cxn>
                <a:cxn ang="0">
                  <a:pos x="269" y="16"/>
                </a:cxn>
                <a:cxn ang="0">
                  <a:pos x="280" y="15"/>
                </a:cxn>
                <a:cxn ang="0">
                  <a:pos x="291" y="15"/>
                </a:cxn>
                <a:cxn ang="0">
                  <a:pos x="300" y="15"/>
                </a:cxn>
                <a:cxn ang="0">
                  <a:pos x="309" y="16"/>
                </a:cxn>
                <a:cxn ang="0">
                  <a:pos x="316" y="21"/>
                </a:cxn>
                <a:cxn ang="0">
                  <a:pos x="322" y="26"/>
                </a:cxn>
                <a:cxn ang="0">
                  <a:pos x="303" y="31"/>
                </a:cxn>
                <a:cxn ang="0">
                  <a:pos x="284" y="32"/>
                </a:cxn>
                <a:cxn ang="0">
                  <a:pos x="265" y="32"/>
                </a:cxn>
                <a:cxn ang="0">
                  <a:pos x="244" y="32"/>
                </a:cxn>
                <a:cxn ang="0">
                  <a:pos x="225" y="31"/>
                </a:cxn>
                <a:cxn ang="0">
                  <a:pos x="206" y="29"/>
                </a:cxn>
                <a:cxn ang="0">
                  <a:pos x="187" y="28"/>
                </a:cxn>
                <a:cxn ang="0">
                  <a:pos x="168" y="29"/>
                </a:cxn>
                <a:cxn ang="0">
                  <a:pos x="148" y="28"/>
                </a:cxn>
                <a:cxn ang="0">
                  <a:pos x="126" y="29"/>
                </a:cxn>
                <a:cxn ang="0">
                  <a:pos x="105" y="31"/>
                </a:cxn>
                <a:cxn ang="0">
                  <a:pos x="83" y="32"/>
                </a:cxn>
                <a:cxn ang="0">
                  <a:pos x="63" y="32"/>
                </a:cxn>
                <a:cxn ang="0">
                  <a:pos x="41" y="32"/>
                </a:cxn>
                <a:cxn ang="0">
                  <a:pos x="20" y="31"/>
                </a:cxn>
                <a:cxn ang="0">
                  <a:pos x="0" y="26"/>
                </a:cxn>
                <a:cxn ang="0">
                  <a:pos x="4" y="13"/>
                </a:cxn>
                <a:cxn ang="0">
                  <a:pos x="16" y="9"/>
                </a:cxn>
                <a:cxn ang="0">
                  <a:pos x="28" y="6"/>
                </a:cxn>
                <a:cxn ang="0">
                  <a:pos x="40" y="0"/>
                </a:cxn>
                <a:cxn ang="0">
                  <a:pos x="66" y="3"/>
                </a:cxn>
                <a:cxn ang="0">
                  <a:pos x="92" y="5"/>
                </a:cxn>
                <a:cxn ang="0">
                  <a:pos x="119" y="5"/>
                </a:cxn>
                <a:cxn ang="0">
                  <a:pos x="145" y="3"/>
                </a:cxn>
                <a:cxn ang="0">
                  <a:pos x="170" y="5"/>
                </a:cxn>
                <a:cxn ang="0">
                  <a:pos x="196" y="6"/>
                </a:cxn>
                <a:cxn ang="0">
                  <a:pos x="222" y="9"/>
                </a:cxn>
                <a:cxn ang="0">
                  <a:pos x="250" y="16"/>
                </a:cxn>
              </a:cxnLst>
              <a:rect l="0" t="0" r="r" b="b"/>
              <a:pathLst>
                <a:path w="322" h="32">
                  <a:moveTo>
                    <a:pt x="250" y="16"/>
                  </a:moveTo>
                  <a:lnTo>
                    <a:pt x="259" y="16"/>
                  </a:lnTo>
                  <a:lnTo>
                    <a:pt x="269" y="16"/>
                  </a:lnTo>
                  <a:lnTo>
                    <a:pt x="280" y="15"/>
                  </a:lnTo>
                  <a:lnTo>
                    <a:pt x="291" y="15"/>
                  </a:lnTo>
                  <a:lnTo>
                    <a:pt x="300" y="15"/>
                  </a:lnTo>
                  <a:lnTo>
                    <a:pt x="309" y="16"/>
                  </a:lnTo>
                  <a:lnTo>
                    <a:pt x="316" y="21"/>
                  </a:lnTo>
                  <a:lnTo>
                    <a:pt x="322" y="26"/>
                  </a:lnTo>
                  <a:lnTo>
                    <a:pt x="303" y="31"/>
                  </a:lnTo>
                  <a:lnTo>
                    <a:pt x="284" y="32"/>
                  </a:lnTo>
                  <a:lnTo>
                    <a:pt x="265" y="32"/>
                  </a:lnTo>
                  <a:lnTo>
                    <a:pt x="244" y="32"/>
                  </a:lnTo>
                  <a:lnTo>
                    <a:pt x="225" y="31"/>
                  </a:lnTo>
                  <a:lnTo>
                    <a:pt x="206" y="29"/>
                  </a:lnTo>
                  <a:lnTo>
                    <a:pt x="187" y="28"/>
                  </a:lnTo>
                  <a:lnTo>
                    <a:pt x="168" y="29"/>
                  </a:lnTo>
                  <a:lnTo>
                    <a:pt x="148" y="28"/>
                  </a:lnTo>
                  <a:lnTo>
                    <a:pt x="126" y="29"/>
                  </a:lnTo>
                  <a:lnTo>
                    <a:pt x="105" y="31"/>
                  </a:lnTo>
                  <a:lnTo>
                    <a:pt x="83" y="32"/>
                  </a:lnTo>
                  <a:lnTo>
                    <a:pt x="63" y="32"/>
                  </a:lnTo>
                  <a:lnTo>
                    <a:pt x="41" y="32"/>
                  </a:lnTo>
                  <a:lnTo>
                    <a:pt x="20" y="31"/>
                  </a:lnTo>
                  <a:lnTo>
                    <a:pt x="0" y="26"/>
                  </a:lnTo>
                  <a:lnTo>
                    <a:pt x="4" y="13"/>
                  </a:lnTo>
                  <a:lnTo>
                    <a:pt x="16" y="9"/>
                  </a:lnTo>
                  <a:lnTo>
                    <a:pt x="28" y="6"/>
                  </a:lnTo>
                  <a:lnTo>
                    <a:pt x="40" y="0"/>
                  </a:lnTo>
                  <a:lnTo>
                    <a:pt x="66" y="3"/>
                  </a:lnTo>
                  <a:lnTo>
                    <a:pt x="92" y="5"/>
                  </a:lnTo>
                  <a:lnTo>
                    <a:pt x="119" y="5"/>
                  </a:lnTo>
                  <a:lnTo>
                    <a:pt x="145" y="3"/>
                  </a:lnTo>
                  <a:lnTo>
                    <a:pt x="170" y="5"/>
                  </a:lnTo>
                  <a:lnTo>
                    <a:pt x="196" y="6"/>
                  </a:lnTo>
                  <a:lnTo>
                    <a:pt x="222" y="9"/>
                  </a:lnTo>
                  <a:lnTo>
                    <a:pt x="250" y="16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81" name="Freeform 73"/>
            <p:cNvSpPr>
              <a:spLocks/>
            </p:cNvSpPr>
            <p:nvPr/>
          </p:nvSpPr>
          <p:spPr bwMode="auto">
            <a:xfrm>
              <a:off x="2378" y="2513"/>
              <a:ext cx="136" cy="33"/>
            </a:xfrm>
            <a:custGeom>
              <a:avLst/>
              <a:gdLst/>
              <a:ahLst/>
              <a:cxnLst>
                <a:cxn ang="0">
                  <a:pos x="409" y="7"/>
                </a:cxn>
                <a:cxn ang="0">
                  <a:pos x="409" y="15"/>
                </a:cxn>
                <a:cxn ang="0">
                  <a:pos x="406" y="21"/>
                </a:cxn>
                <a:cxn ang="0">
                  <a:pos x="401" y="27"/>
                </a:cxn>
                <a:cxn ang="0">
                  <a:pos x="395" y="31"/>
                </a:cxn>
                <a:cxn ang="0">
                  <a:pos x="389" y="34"/>
                </a:cxn>
                <a:cxn ang="0">
                  <a:pos x="382" y="37"/>
                </a:cxn>
                <a:cxn ang="0">
                  <a:pos x="375" y="40"/>
                </a:cxn>
                <a:cxn ang="0">
                  <a:pos x="369" y="43"/>
                </a:cxn>
                <a:cxn ang="0">
                  <a:pos x="347" y="48"/>
                </a:cxn>
                <a:cxn ang="0">
                  <a:pos x="325" y="56"/>
                </a:cxn>
                <a:cxn ang="0">
                  <a:pos x="303" y="61"/>
                </a:cxn>
                <a:cxn ang="0">
                  <a:pos x="280" y="67"/>
                </a:cxn>
                <a:cxn ang="0">
                  <a:pos x="258" y="73"/>
                </a:cxn>
                <a:cxn ang="0">
                  <a:pos x="236" y="77"/>
                </a:cxn>
                <a:cxn ang="0">
                  <a:pos x="212" y="82"/>
                </a:cxn>
                <a:cxn ang="0">
                  <a:pos x="189" y="86"/>
                </a:cxn>
                <a:cxn ang="0">
                  <a:pos x="167" y="90"/>
                </a:cxn>
                <a:cxn ang="0">
                  <a:pos x="144" y="93"/>
                </a:cxn>
                <a:cxn ang="0">
                  <a:pos x="120" y="96"/>
                </a:cxn>
                <a:cxn ang="0">
                  <a:pos x="97" y="97"/>
                </a:cxn>
                <a:cxn ang="0">
                  <a:pos x="72" y="99"/>
                </a:cxn>
                <a:cxn ang="0">
                  <a:pos x="48" y="100"/>
                </a:cxn>
                <a:cxn ang="0">
                  <a:pos x="25" y="100"/>
                </a:cxn>
                <a:cxn ang="0">
                  <a:pos x="0" y="99"/>
                </a:cxn>
                <a:cxn ang="0">
                  <a:pos x="0" y="87"/>
                </a:cxn>
                <a:cxn ang="0">
                  <a:pos x="28" y="89"/>
                </a:cxn>
                <a:cxn ang="0">
                  <a:pos x="54" y="87"/>
                </a:cxn>
                <a:cxn ang="0">
                  <a:pos x="81" y="83"/>
                </a:cxn>
                <a:cxn ang="0">
                  <a:pos x="107" y="77"/>
                </a:cxn>
                <a:cxn ang="0">
                  <a:pos x="132" y="71"/>
                </a:cxn>
                <a:cxn ang="0">
                  <a:pos x="158" y="66"/>
                </a:cxn>
                <a:cxn ang="0">
                  <a:pos x="185" y="61"/>
                </a:cxn>
                <a:cxn ang="0">
                  <a:pos x="212" y="57"/>
                </a:cxn>
                <a:cxn ang="0">
                  <a:pos x="236" y="50"/>
                </a:cxn>
                <a:cxn ang="0">
                  <a:pos x="259" y="41"/>
                </a:cxn>
                <a:cxn ang="0">
                  <a:pos x="281" y="33"/>
                </a:cxn>
                <a:cxn ang="0">
                  <a:pos x="305" y="24"/>
                </a:cxn>
                <a:cxn ang="0">
                  <a:pos x="328" y="17"/>
                </a:cxn>
                <a:cxn ang="0">
                  <a:pos x="351" y="10"/>
                </a:cxn>
                <a:cxn ang="0">
                  <a:pos x="376" y="4"/>
                </a:cxn>
                <a:cxn ang="0">
                  <a:pos x="401" y="0"/>
                </a:cxn>
                <a:cxn ang="0">
                  <a:pos x="409" y="7"/>
                </a:cxn>
              </a:cxnLst>
              <a:rect l="0" t="0" r="r" b="b"/>
              <a:pathLst>
                <a:path w="409" h="100">
                  <a:moveTo>
                    <a:pt x="409" y="7"/>
                  </a:moveTo>
                  <a:lnTo>
                    <a:pt x="409" y="15"/>
                  </a:lnTo>
                  <a:lnTo>
                    <a:pt x="406" y="21"/>
                  </a:lnTo>
                  <a:lnTo>
                    <a:pt x="401" y="27"/>
                  </a:lnTo>
                  <a:lnTo>
                    <a:pt x="395" y="31"/>
                  </a:lnTo>
                  <a:lnTo>
                    <a:pt x="389" y="34"/>
                  </a:lnTo>
                  <a:lnTo>
                    <a:pt x="382" y="37"/>
                  </a:lnTo>
                  <a:lnTo>
                    <a:pt x="375" y="40"/>
                  </a:lnTo>
                  <a:lnTo>
                    <a:pt x="369" y="43"/>
                  </a:lnTo>
                  <a:lnTo>
                    <a:pt x="347" y="48"/>
                  </a:lnTo>
                  <a:lnTo>
                    <a:pt x="325" y="56"/>
                  </a:lnTo>
                  <a:lnTo>
                    <a:pt x="303" y="61"/>
                  </a:lnTo>
                  <a:lnTo>
                    <a:pt x="280" y="67"/>
                  </a:lnTo>
                  <a:lnTo>
                    <a:pt x="258" y="73"/>
                  </a:lnTo>
                  <a:lnTo>
                    <a:pt x="236" y="77"/>
                  </a:lnTo>
                  <a:lnTo>
                    <a:pt x="212" y="82"/>
                  </a:lnTo>
                  <a:lnTo>
                    <a:pt x="189" y="86"/>
                  </a:lnTo>
                  <a:lnTo>
                    <a:pt x="167" y="90"/>
                  </a:lnTo>
                  <a:lnTo>
                    <a:pt x="144" y="93"/>
                  </a:lnTo>
                  <a:lnTo>
                    <a:pt x="120" y="96"/>
                  </a:lnTo>
                  <a:lnTo>
                    <a:pt x="97" y="97"/>
                  </a:lnTo>
                  <a:lnTo>
                    <a:pt x="72" y="99"/>
                  </a:lnTo>
                  <a:lnTo>
                    <a:pt x="48" y="100"/>
                  </a:lnTo>
                  <a:lnTo>
                    <a:pt x="25" y="100"/>
                  </a:lnTo>
                  <a:lnTo>
                    <a:pt x="0" y="99"/>
                  </a:lnTo>
                  <a:lnTo>
                    <a:pt x="0" y="87"/>
                  </a:lnTo>
                  <a:lnTo>
                    <a:pt x="28" y="89"/>
                  </a:lnTo>
                  <a:lnTo>
                    <a:pt x="54" y="87"/>
                  </a:lnTo>
                  <a:lnTo>
                    <a:pt x="81" y="83"/>
                  </a:lnTo>
                  <a:lnTo>
                    <a:pt x="107" y="77"/>
                  </a:lnTo>
                  <a:lnTo>
                    <a:pt x="132" y="71"/>
                  </a:lnTo>
                  <a:lnTo>
                    <a:pt x="158" y="66"/>
                  </a:lnTo>
                  <a:lnTo>
                    <a:pt x="185" y="61"/>
                  </a:lnTo>
                  <a:lnTo>
                    <a:pt x="212" y="57"/>
                  </a:lnTo>
                  <a:lnTo>
                    <a:pt x="236" y="50"/>
                  </a:lnTo>
                  <a:lnTo>
                    <a:pt x="259" y="41"/>
                  </a:lnTo>
                  <a:lnTo>
                    <a:pt x="281" y="33"/>
                  </a:lnTo>
                  <a:lnTo>
                    <a:pt x="305" y="24"/>
                  </a:lnTo>
                  <a:lnTo>
                    <a:pt x="328" y="17"/>
                  </a:lnTo>
                  <a:lnTo>
                    <a:pt x="351" y="10"/>
                  </a:lnTo>
                  <a:lnTo>
                    <a:pt x="376" y="4"/>
                  </a:lnTo>
                  <a:lnTo>
                    <a:pt x="401" y="0"/>
                  </a:lnTo>
                  <a:lnTo>
                    <a:pt x="409" y="7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82" name="Freeform 74"/>
            <p:cNvSpPr>
              <a:spLocks/>
            </p:cNvSpPr>
            <p:nvPr/>
          </p:nvSpPr>
          <p:spPr bwMode="auto">
            <a:xfrm>
              <a:off x="2177" y="2516"/>
              <a:ext cx="42" cy="14"/>
            </a:xfrm>
            <a:custGeom>
              <a:avLst/>
              <a:gdLst/>
              <a:ahLst/>
              <a:cxnLst>
                <a:cxn ang="0">
                  <a:pos x="127" y="42"/>
                </a:cxn>
                <a:cxn ang="0">
                  <a:pos x="113" y="42"/>
                </a:cxn>
                <a:cxn ang="0">
                  <a:pos x="97" y="40"/>
                </a:cxn>
                <a:cxn ang="0">
                  <a:pos x="81" y="37"/>
                </a:cxn>
                <a:cxn ang="0">
                  <a:pos x="64" y="33"/>
                </a:cxn>
                <a:cxn ang="0">
                  <a:pos x="47" y="29"/>
                </a:cxn>
                <a:cxn ang="0">
                  <a:pos x="31" y="25"/>
                </a:cxn>
                <a:cxn ang="0">
                  <a:pos x="15" y="19"/>
                </a:cxn>
                <a:cxn ang="0">
                  <a:pos x="0" y="13"/>
                </a:cxn>
                <a:cxn ang="0">
                  <a:pos x="10" y="0"/>
                </a:cxn>
                <a:cxn ang="0">
                  <a:pos x="127" y="42"/>
                </a:cxn>
              </a:cxnLst>
              <a:rect l="0" t="0" r="r" b="b"/>
              <a:pathLst>
                <a:path w="127" h="42">
                  <a:moveTo>
                    <a:pt x="127" y="42"/>
                  </a:moveTo>
                  <a:lnTo>
                    <a:pt x="113" y="42"/>
                  </a:lnTo>
                  <a:lnTo>
                    <a:pt x="97" y="40"/>
                  </a:lnTo>
                  <a:lnTo>
                    <a:pt x="81" y="37"/>
                  </a:lnTo>
                  <a:lnTo>
                    <a:pt x="64" y="33"/>
                  </a:lnTo>
                  <a:lnTo>
                    <a:pt x="47" y="29"/>
                  </a:lnTo>
                  <a:lnTo>
                    <a:pt x="31" y="25"/>
                  </a:lnTo>
                  <a:lnTo>
                    <a:pt x="15" y="19"/>
                  </a:lnTo>
                  <a:lnTo>
                    <a:pt x="0" y="13"/>
                  </a:lnTo>
                  <a:lnTo>
                    <a:pt x="10" y="0"/>
                  </a:lnTo>
                  <a:lnTo>
                    <a:pt x="127" y="42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83" name="Freeform 75"/>
            <p:cNvSpPr>
              <a:spLocks/>
            </p:cNvSpPr>
            <p:nvPr/>
          </p:nvSpPr>
          <p:spPr bwMode="auto">
            <a:xfrm>
              <a:off x="2581" y="2522"/>
              <a:ext cx="133" cy="14"/>
            </a:xfrm>
            <a:custGeom>
              <a:avLst/>
              <a:gdLst/>
              <a:ahLst/>
              <a:cxnLst>
                <a:cxn ang="0">
                  <a:pos x="398" y="13"/>
                </a:cxn>
                <a:cxn ang="0">
                  <a:pos x="394" y="21"/>
                </a:cxn>
                <a:cxn ang="0">
                  <a:pos x="384" y="26"/>
                </a:cxn>
                <a:cxn ang="0">
                  <a:pos x="372" y="27"/>
                </a:cxn>
                <a:cxn ang="0">
                  <a:pos x="362" y="30"/>
                </a:cxn>
                <a:cxn ang="0">
                  <a:pos x="15" y="43"/>
                </a:cxn>
                <a:cxn ang="0">
                  <a:pos x="12" y="40"/>
                </a:cxn>
                <a:cxn ang="0">
                  <a:pos x="7" y="39"/>
                </a:cxn>
                <a:cxn ang="0">
                  <a:pos x="3" y="36"/>
                </a:cxn>
                <a:cxn ang="0">
                  <a:pos x="0" y="33"/>
                </a:cxn>
                <a:cxn ang="0">
                  <a:pos x="6" y="20"/>
                </a:cxn>
                <a:cxn ang="0">
                  <a:pos x="15" y="14"/>
                </a:cxn>
                <a:cxn ang="0">
                  <a:pos x="26" y="11"/>
                </a:cxn>
                <a:cxn ang="0">
                  <a:pos x="41" y="11"/>
                </a:cxn>
                <a:cxn ang="0">
                  <a:pos x="54" y="11"/>
                </a:cxn>
                <a:cxn ang="0">
                  <a:pos x="69" y="11"/>
                </a:cxn>
                <a:cxn ang="0">
                  <a:pos x="82" y="10"/>
                </a:cxn>
                <a:cxn ang="0">
                  <a:pos x="94" y="4"/>
                </a:cxn>
                <a:cxn ang="0">
                  <a:pos x="113" y="3"/>
                </a:cxn>
                <a:cxn ang="0">
                  <a:pos x="132" y="1"/>
                </a:cxn>
                <a:cxn ang="0">
                  <a:pos x="151" y="1"/>
                </a:cxn>
                <a:cxn ang="0">
                  <a:pos x="170" y="0"/>
                </a:cxn>
                <a:cxn ang="0">
                  <a:pos x="189" y="0"/>
                </a:cxn>
                <a:cxn ang="0">
                  <a:pos x="208" y="0"/>
                </a:cxn>
                <a:cxn ang="0">
                  <a:pos x="227" y="1"/>
                </a:cxn>
                <a:cxn ang="0">
                  <a:pos x="246" y="1"/>
                </a:cxn>
                <a:cxn ang="0">
                  <a:pos x="264" y="3"/>
                </a:cxn>
                <a:cxn ang="0">
                  <a:pos x="283" y="3"/>
                </a:cxn>
                <a:cxn ang="0">
                  <a:pos x="302" y="4"/>
                </a:cxn>
                <a:cxn ang="0">
                  <a:pos x="321" y="6"/>
                </a:cxn>
                <a:cxn ang="0">
                  <a:pos x="340" y="7"/>
                </a:cxn>
                <a:cxn ang="0">
                  <a:pos x="359" y="9"/>
                </a:cxn>
                <a:cxn ang="0">
                  <a:pos x="379" y="11"/>
                </a:cxn>
                <a:cxn ang="0">
                  <a:pos x="398" y="13"/>
                </a:cxn>
              </a:cxnLst>
              <a:rect l="0" t="0" r="r" b="b"/>
              <a:pathLst>
                <a:path w="398" h="43">
                  <a:moveTo>
                    <a:pt x="398" y="13"/>
                  </a:moveTo>
                  <a:lnTo>
                    <a:pt x="394" y="21"/>
                  </a:lnTo>
                  <a:lnTo>
                    <a:pt x="384" y="26"/>
                  </a:lnTo>
                  <a:lnTo>
                    <a:pt x="372" y="27"/>
                  </a:lnTo>
                  <a:lnTo>
                    <a:pt x="362" y="30"/>
                  </a:lnTo>
                  <a:lnTo>
                    <a:pt x="15" y="43"/>
                  </a:lnTo>
                  <a:lnTo>
                    <a:pt x="12" y="40"/>
                  </a:lnTo>
                  <a:lnTo>
                    <a:pt x="7" y="39"/>
                  </a:lnTo>
                  <a:lnTo>
                    <a:pt x="3" y="36"/>
                  </a:lnTo>
                  <a:lnTo>
                    <a:pt x="0" y="33"/>
                  </a:lnTo>
                  <a:lnTo>
                    <a:pt x="6" y="20"/>
                  </a:lnTo>
                  <a:lnTo>
                    <a:pt x="15" y="14"/>
                  </a:lnTo>
                  <a:lnTo>
                    <a:pt x="26" y="11"/>
                  </a:lnTo>
                  <a:lnTo>
                    <a:pt x="41" y="11"/>
                  </a:lnTo>
                  <a:lnTo>
                    <a:pt x="54" y="11"/>
                  </a:lnTo>
                  <a:lnTo>
                    <a:pt x="69" y="11"/>
                  </a:lnTo>
                  <a:lnTo>
                    <a:pt x="82" y="10"/>
                  </a:lnTo>
                  <a:lnTo>
                    <a:pt x="94" y="4"/>
                  </a:lnTo>
                  <a:lnTo>
                    <a:pt x="113" y="3"/>
                  </a:lnTo>
                  <a:lnTo>
                    <a:pt x="132" y="1"/>
                  </a:lnTo>
                  <a:lnTo>
                    <a:pt x="151" y="1"/>
                  </a:lnTo>
                  <a:lnTo>
                    <a:pt x="170" y="0"/>
                  </a:lnTo>
                  <a:lnTo>
                    <a:pt x="189" y="0"/>
                  </a:lnTo>
                  <a:lnTo>
                    <a:pt x="208" y="0"/>
                  </a:lnTo>
                  <a:lnTo>
                    <a:pt x="227" y="1"/>
                  </a:lnTo>
                  <a:lnTo>
                    <a:pt x="246" y="1"/>
                  </a:lnTo>
                  <a:lnTo>
                    <a:pt x="264" y="3"/>
                  </a:lnTo>
                  <a:lnTo>
                    <a:pt x="283" y="3"/>
                  </a:lnTo>
                  <a:lnTo>
                    <a:pt x="302" y="4"/>
                  </a:lnTo>
                  <a:lnTo>
                    <a:pt x="321" y="6"/>
                  </a:lnTo>
                  <a:lnTo>
                    <a:pt x="340" y="7"/>
                  </a:lnTo>
                  <a:lnTo>
                    <a:pt x="359" y="9"/>
                  </a:lnTo>
                  <a:lnTo>
                    <a:pt x="379" y="11"/>
                  </a:lnTo>
                  <a:lnTo>
                    <a:pt x="398" y="13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84" name="Freeform 76"/>
            <p:cNvSpPr>
              <a:spLocks/>
            </p:cNvSpPr>
            <p:nvPr/>
          </p:nvSpPr>
          <p:spPr bwMode="auto">
            <a:xfrm>
              <a:off x="2381" y="2537"/>
              <a:ext cx="151" cy="36"/>
            </a:xfrm>
            <a:custGeom>
              <a:avLst/>
              <a:gdLst/>
              <a:ahLst/>
              <a:cxnLst>
                <a:cxn ang="0">
                  <a:pos x="448" y="0"/>
                </a:cxn>
                <a:cxn ang="0">
                  <a:pos x="453" y="10"/>
                </a:cxn>
                <a:cxn ang="0">
                  <a:pos x="451" y="19"/>
                </a:cxn>
                <a:cxn ang="0">
                  <a:pos x="445" y="26"/>
                </a:cxn>
                <a:cxn ang="0">
                  <a:pos x="438" y="32"/>
                </a:cxn>
                <a:cxn ang="0">
                  <a:pos x="429" y="38"/>
                </a:cxn>
                <a:cxn ang="0">
                  <a:pos x="419" y="41"/>
                </a:cxn>
                <a:cxn ang="0">
                  <a:pos x="409" y="45"/>
                </a:cxn>
                <a:cxn ang="0">
                  <a:pos x="401" y="49"/>
                </a:cxn>
                <a:cxn ang="0">
                  <a:pos x="378" y="55"/>
                </a:cxn>
                <a:cxn ang="0">
                  <a:pos x="353" y="62"/>
                </a:cxn>
                <a:cxn ang="0">
                  <a:pos x="330" y="68"/>
                </a:cxn>
                <a:cxn ang="0">
                  <a:pos x="305" y="74"/>
                </a:cxn>
                <a:cxn ang="0">
                  <a:pos x="281" y="79"/>
                </a:cxn>
                <a:cxn ang="0">
                  <a:pos x="257" y="84"/>
                </a:cxn>
                <a:cxn ang="0">
                  <a:pos x="232" y="88"/>
                </a:cxn>
                <a:cxn ang="0">
                  <a:pos x="207" y="92"/>
                </a:cxn>
                <a:cxn ang="0">
                  <a:pos x="182" y="97"/>
                </a:cxn>
                <a:cxn ang="0">
                  <a:pos x="156" y="100"/>
                </a:cxn>
                <a:cxn ang="0">
                  <a:pos x="131" y="102"/>
                </a:cxn>
                <a:cxn ang="0">
                  <a:pos x="104" y="104"/>
                </a:cxn>
                <a:cxn ang="0">
                  <a:pos x="79" y="105"/>
                </a:cxn>
                <a:cxn ang="0">
                  <a:pos x="53" y="107"/>
                </a:cxn>
                <a:cxn ang="0">
                  <a:pos x="27" y="107"/>
                </a:cxn>
                <a:cxn ang="0">
                  <a:pos x="0" y="105"/>
                </a:cxn>
                <a:cxn ang="0">
                  <a:pos x="0" y="101"/>
                </a:cxn>
                <a:cxn ang="0">
                  <a:pos x="28" y="97"/>
                </a:cxn>
                <a:cxn ang="0">
                  <a:pos x="55" y="91"/>
                </a:cxn>
                <a:cxn ang="0">
                  <a:pos x="82" y="87"/>
                </a:cxn>
                <a:cxn ang="0">
                  <a:pos x="110" y="84"/>
                </a:cxn>
                <a:cxn ang="0">
                  <a:pos x="138" y="79"/>
                </a:cxn>
                <a:cxn ang="0">
                  <a:pos x="166" y="75"/>
                </a:cxn>
                <a:cxn ang="0">
                  <a:pos x="192" y="69"/>
                </a:cxn>
                <a:cxn ang="0">
                  <a:pos x="220" y="65"/>
                </a:cxn>
                <a:cxn ang="0">
                  <a:pos x="248" y="59"/>
                </a:cxn>
                <a:cxn ang="0">
                  <a:pos x="274" y="54"/>
                </a:cxn>
                <a:cxn ang="0">
                  <a:pos x="300" y="48"/>
                </a:cxn>
                <a:cxn ang="0">
                  <a:pos x="327" y="41"/>
                </a:cxn>
                <a:cxn ang="0">
                  <a:pos x="353" y="32"/>
                </a:cxn>
                <a:cxn ang="0">
                  <a:pos x="378" y="22"/>
                </a:cxn>
                <a:cxn ang="0">
                  <a:pos x="403" y="12"/>
                </a:cxn>
                <a:cxn ang="0">
                  <a:pos x="428" y="0"/>
                </a:cxn>
                <a:cxn ang="0">
                  <a:pos x="448" y="0"/>
                </a:cxn>
              </a:cxnLst>
              <a:rect l="0" t="0" r="r" b="b"/>
              <a:pathLst>
                <a:path w="453" h="107">
                  <a:moveTo>
                    <a:pt x="448" y="0"/>
                  </a:moveTo>
                  <a:lnTo>
                    <a:pt x="453" y="10"/>
                  </a:lnTo>
                  <a:lnTo>
                    <a:pt x="451" y="19"/>
                  </a:lnTo>
                  <a:lnTo>
                    <a:pt x="445" y="26"/>
                  </a:lnTo>
                  <a:lnTo>
                    <a:pt x="438" y="32"/>
                  </a:lnTo>
                  <a:lnTo>
                    <a:pt x="429" y="38"/>
                  </a:lnTo>
                  <a:lnTo>
                    <a:pt x="419" y="41"/>
                  </a:lnTo>
                  <a:lnTo>
                    <a:pt x="409" y="45"/>
                  </a:lnTo>
                  <a:lnTo>
                    <a:pt x="401" y="49"/>
                  </a:lnTo>
                  <a:lnTo>
                    <a:pt x="378" y="55"/>
                  </a:lnTo>
                  <a:lnTo>
                    <a:pt x="353" y="62"/>
                  </a:lnTo>
                  <a:lnTo>
                    <a:pt x="330" y="68"/>
                  </a:lnTo>
                  <a:lnTo>
                    <a:pt x="305" y="74"/>
                  </a:lnTo>
                  <a:lnTo>
                    <a:pt x="281" y="79"/>
                  </a:lnTo>
                  <a:lnTo>
                    <a:pt x="257" y="84"/>
                  </a:lnTo>
                  <a:lnTo>
                    <a:pt x="232" y="88"/>
                  </a:lnTo>
                  <a:lnTo>
                    <a:pt x="207" y="92"/>
                  </a:lnTo>
                  <a:lnTo>
                    <a:pt x="182" y="97"/>
                  </a:lnTo>
                  <a:lnTo>
                    <a:pt x="156" y="100"/>
                  </a:lnTo>
                  <a:lnTo>
                    <a:pt x="131" y="102"/>
                  </a:lnTo>
                  <a:lnTo>
                    <a:pt x="104" y="104"/>
                  </a:lnTo>
                  <a:lnTo>
                    <a:pt x="79" y="105"/>
                  </a:lnTo>
                  <a:lnTo>
                    <a:pt x="53" y="107"/>
                  </a:lnTo>
                  <a:lnTo>
                    <a:pt x="27" y="107"/>
                  </a:lnTo>
                  <a:lnTo>
                    <a:pt x="0" y="105"/>
                  </a:lnTo>
                  <a:lnTo>
                    <a:pt x="0" y="101"/>
                  </a:lnTo>
                  <a:lnTo>
                    <a:pt x="28" y="97"/>
                  </a:lnTo>
                  <a:lnTo>
                    <a:pt x="55" y="91"/>
                  </a:lnTo>
                  <a:lnTo>
                    <a:pt x="82" y="87"/>
                  </a:lnTo>
                  <a:lnTo>
                    <a:pt x="110" y="84"/>
                  </a:lnTo>
                  <a:lnTo>
                    <a:pt x="138" y="79"/>
                  </a:lnTo>
                  <a:lnTo>
                    <a:pt x="166" y="75"/>
                  </a:lnTo>
                  <a:lnTo>
                    <a:pt x="192" y="69"/>
                  </a:lnTo>
                  <a:lnTo>
                    <a:pt x="220" y="65"/>
                  </a:lnTo>
                  <a:lnTo>
                    <a:pt x="248" y="59"/>
                  </a:lnTo>
                  <a:lnTo>
                    <a:pt x="274" y="54"/>
                  </a:lnTo>
                  <a:lnTo>
                    <a:pt x="300" y="48"/>
                  </a:lnTo>
                  <a:lnTo>
                    <a:pt x="327" y="41"/>
                  </a:lnTo>
                  <a:lnTo>
                    <a:pt x="353" y="32"/>
                  </a:lnTo>
                  <a:lnTo>
                    <a:pt x="378" y="22"/>
                  </a:lnTo>
                  <a:lnTo>
                    <a:pt x="403" y="12"/>
                  </a:lnTo>
                  <a:lnTo>
                    <a:pt x="428" y="0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85" name="Freeform 77"/>
            <p:cNvSpPr>
              <a:spLocks/>
            </p:cNvSpPr>
            <p:nvPr/>
          </p:nvSpPr>
          <p:spPr bwMode="auto">
            <a:xfrm>
              <a:off x="2162" y="2541"/>
              <a:ext cx="54" cy="17"/>
            </a:xfrm>
            <a:custGeom>
              <a:avLst/>
              <a:gdLst/>
              <a:ahLst/>
              <a:cxnLst>
                <a:cxn ang="0">
                  <a:pos x="161" y="49"/>
                </a:cxn>
                <a:cxn ang="0">
                  <a:pos x="141" y="50"/>
                </a:cxn>
                <a:cxn ang="0">
                  <a:pos x="122" y="50"/>
                </a:cxn>
                <a:cxn ang="0">
                  <a:pos x="101" y="47"/>
                </a:cxn>
                <a:cxn ang="0">
                  <a:pos x="82" y="44"/>
                </a:cxn>
                <a:cxn ang="0">
                  <a:pos x="63" y="39"/>
                </a:cxn>
                <a:cxn ang="0">
                  <a:pos x="46" y="34"/>
                </a:cxn>
                <a:cxn ang="0">
                  <a:pos x="26" y="29"/>
                </a:cxn>
                <a:cxn ang="0">
                  <a:pos x="7" y="23"/>
                </a:cxn>
                <a:cxn ang="0">
                  <a:pos x="5" y="19"/>
                </a:cxn>
                <a:cxn ang="0">
                  <a:pos x="2" y="13"/>
                </a:cxn>
                <a:cxn ang="0">
                  <a:pos x="0" y="8"/>
                </a:cxn>
                <a:cxn ang="0">
                  <a:pos x="0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6" y="3"/>
                </a:cxn>
                <a:cxn ang="0">
                  <a:pos x="22" y="6"/>
                </a:cxn>
                <a:cxn ang="0">
                  <a:pos x="28" y="8"/>
                </a:cxn>
                <a:cxn ang="0">
                  <a:pos x="34" y="11"/>
                </a:cxn>
                <a:cxn ang="0">
                  <a:pos x="41" y="14"/>
                </a:cxn>
                <a:cxn ang="0">
                  <a:pos x="47" y="16"/>
                </a:cxn>
                <a:cxn ang="0">
                  <a:pos x="62" y="19"/>
                </a:cxn>
                <a:cxn ang="0">
                  <a:pos x="76" y="21"/>
                </a:cxn>
                <a:cxn ang="0">
                  <a:pos x="92" y="24"/>
                </a:cxn>
                <a:cxn ang="0">
                  <a:pos x="107" y="29"/>
                </a:cxn>
                <a:cxn ang="0">
                  <a:pos x="122" y="33"/>
                </a:cxn>
                <a:cxn ang="0">
                  <a:pos x="135" y="37"/>
                </a:cxn>
                <a:cxn ang="0">
                  <a:pos x="148" y="43"/>
                </a:cxn>
                <a:cxn ang="0">
                  <a:pos x="161" y="49"/>
                </a:cxn>
              </a:cxnLst>
              <a:rect l="0" t="0" r="r" b="b"/>
              <a:pathLst>
                <a:path w="161" h="50">
                  <a:moveTo>
                    <a:pt x="161" y="49"/>
                  </a:moveTo>
                  <a:lnTo>
                    <a:pt x="141" y="50"/>
                  </a:lnTo>
                  <a:lnTo>
                    <a:pt x="122" y="50"/>
                  </a:lnTo>
                  <a:lnTo>
                    <a:pt x="101" y="47"/>
                  </a:lnTo>
                  <a:lnTo>
                    <a:pt x="82" y="44"/>
                  </a:lnTo>
                  <a:lnTo>
                    <a:pt x="63" y="39"/>
                  </a:lnTo>
                  <a:lnTo>
                    <a:pt x="46" y="34"/>
                  </a:lnTo>
                  <a:lnTo>
                    <a:pt x="26" y="29"/>
                  </a:lnTo>
                  <a:lnTo>
                    <a:pt x="7" y="23"/>
                  </a:lnTo>
                  <a:lnTo>
                    <a:pt x="5" y="19"/>
                  </a:lnTo>
                  <a:lnTo>
                    <a:pt x="2" y="13"/>
                  </a:lnTo>
                  <a:lnTo>
                    <a:pt x="0" y="8"/>
                  </a:lnTo>
                  <a:lnTo>
                    <a:pt x="0" y="1"/>
                  </a:lnTo>
                  <a:lnTo>
                    <a:pt x="6" y="0"/>
                  </a:lnTo>
                  <a:lnTo>
                    <a:pt x="12" y="1"/>
                  </a:lnTo>
                  <a:lnTo>
                    <a:pt x="16" y="3"/>
                  </a:lnTo>
                  <a:lnTo>
                    <a:pt x="22" y="6"/>
                  </a:lnTo>
                  <a:lnTo>
                    <a:pt x="28" y="8"/>
                  </a:lnTo>
                  <a:lnTo>
                    <a:pt x="34" y="11"/>
                  </a:lnTo>
                  <a:lnTo>
                    <a:pt x="41" y="14"/>
                  </a:lnTo>
                  <a:lnTo>
                    <a:pt x="47" y="16"/>
                  </a:lnTo>
                  <a:lnTo>
                    <a:pt x="62" y="19"/>
                  </a:lnTo>
                  <a:lnTo>
                    <a:pt x="76" y="21"/>
                  </a:lnTo>
                  <a:lnTo>
                    <a:pt x="92" y="24"/>
                  </a:lnTo>
                  <a:lnTo>
                    <a:pt x="107" y="29"/>
                  </a:lnTo>
                  <a:lnTo>
                    <a:pt x="122" y="33"/>
                  </a:lnTo>
                  <a:lnTo>
                    <a:pt x="135" y="37"/>
                  </a:lnTo>
                  <a:lnTo>
                    <a:pt x="148" y="43"/>
                  </a:lnTo>
                  <a:lnTo>
                    <a:pt x="161" y="49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86" name="Freeform 78"/>
            <p:cNvSpPr>
              <a:spLocks/>
            </p:cNvSpPr>
            <p:nvPr/>
          </p:nvSpPr>
          <p:spPr bwMode="auto">
            <a:xfrm>
              <a:off x="2578" y="2551"/>
              <a:ext cx="153" cy="13"/>
            </a:xfrm>
            <a:custGeom>
              <a:avLst/>
              <a:gdLst/>
              <a:ahLst/>
              <a:cxnLst>
                <a:cxn ang="0">
                  <a:pos x="460" y="14"/>
                </a:cxn>
                <a:cxn ang="0">
                  <a:pos x="460" y="19"/>
                </a:cxn>
                <a:cxn ang="0">
                  <a:pos x="447" y="22"/>
                </a:cxn>
                <a:cxn ang="0">
                  <a:pos x="434" y="23"/>
                </a:cxn>
                <a:cxn ang="0">
                  <a:pos x="419" y="24"/>
                </a:cxn>
                <a:cxn ang="0">
                  <a:pos x="404" y="27"/>
                </a:cxn>
                <a:cxn ang="0">
                  <a:pos x="390" y="29"/>
                </a:cxn>
                <a:cxn ang="0">
                  <a:pos x="375" y="29"/>
                </a:cxn>
                <a:cxn ang="0">
                  <a:pos x="360" y="30"/>
                </a:cxn>
                <a:cxn ang="0">
                  <a:pos x="346" y="32"/>
                </a:cxn>
                <a:cxn ang="0">
                  <a:pos x="330" y="32"/>
                </a:cxn>
                <a:cxn ang="0">
                  <a:pos x="315" y="32"/>
                </a:cxn>
                <a:cxn ang="0">
                  <a:pos x="299" y="32"/>
                </a:cxn>
                <a:cxn ang="0">
                  <a:pos x="283" y="32"/>
                </a:cxn>
                <a:cxn ang="0">
                  <a:pos x="268" y="32"/>
                </a:cxn>
                <a:cxn ang="0">
                  <a:pos x="254" y="32"/>
                </a:cxn>
                <a:cxn ang="0">
                  <a:pos x="237" y="30"/>
                </a:cxn>
                <a:cxn ang="0">
                  <a:pos x="223" y="29"/>
                </a:cxn>
                <a:cxn ang="0">
                  <a:pos x="198" y="29"/>
                </a:cxn>
                <a:cxn ang="0">
                  <a:pos x="172" y="29"/>
                </a:cxn>
                <a:cxn ang="0">
                  <a:pos x="144" y="29"/>
                </a:cxn>
                <a:cxn ang="0">
                  <a:pos x="117" y="30"/>
                </a:cxn>
                <a:cxn ang="0">
                  <a:pos x="88" y="32"/>
                </a:cxn>
                <a:cxn ang="0">
                  <a:pos x="60" y="33"/>
                </a:cxn>
                <a:cxn ang="0">
                  <a:pos x="32" y="36"/>
                </a:cxn>
                <a:cxn ang="0">
                  <a:pos x="6" y="39"/>
                </a:cxn>
                <a:cxn ang="0">
                  <a:pos x="2" y="33"/>
                </a:cxn>
                <a:cxn ang="0">
                  <a:pos x="0" y="26"/>
                </a:cxn>
                <a:cxn ang="0">
                  <a:pos x="2" y="20"/>
                </a:cxn>
                <a:cxn ang="0">
                  <a:pos x="6" y="14"/>
                </a:cxn>
                <a:cxn ang="0">
                  <a:pos x="16" y="4"/>
                </a:cxn>
                <a:cxn ang="0">
                  <a:pos x="44" y="6"/>
                </a:cxn>
                <a:cxn ang="0">
                  <a:pos x="72" y="6"/>
                </a:cxn>
                <a:cxn ang="0">
                  <a:pos x="100" y="6"/>
                </a:cxn>
                <a:cxn ang="0">
                  <a:pos x="128" y="6"/>
                </a:cxn>
                <a:cxn ang="0">
                  <a:pos x="157" y="4"/>
                </a:cxn>
                <a:cxn ang="0">
                  <a:pos x="185" y="3"/>
                </a:cxn>
                <a:cxn ang="0">
                  <a:pos x="214" y="3"/>
                </a:cxn>
                <a:cxn ang="0">
                  <a:pos x="242" y="1"/>
                </a:cxn>
                <a:cxn ang="0">
                  <a:pos x="270" y="0"/>
                </a:cxn>
                <a:cxn ang="0">
                  <a:pos x="299" y="0"/>
                </a:cxn>
                <a:cxn ang="0">
                  <a:pos x="327" y="0"/>
                </a:cxn>
                <a:cxn ang="0">
                  <a:pos x="353" y="1"/>
                </a:cxn>
                <a:cxn ang="0">
                  <a:pos x="381" y="3"/>
                </a:cxn>
                <a:cxn ang="0">
                  <a:pos x="407" y="6"/>
                </a:cxn>
                <a:cxn ang="0">
                  <a:pos x="434" y="10"/>
                </a:cxn>
                <a:cxn ang="0">
                  <a:pos x="460" y="14"/>
                </a:cxn>
              </a:cxnLst>
              <a:rect l="0" t="0" r="r" b="b"/>
              <a:pathLst>
                <a:path w="460" h="39">
                  <a:moveTo>
                    <a:pt x="460" y="14"/>
                  </a:moveTo>
                  <a:lnTo>
                    <a:pt x="460" y="19"/>
                  </a:lnTo>
                  <a:lnTo>
                    <a:pt x="447" y="22"/>
                  </a:lnTo>
                  <a:lnTo>
                    <a:pt x="434" y="23"/>
                  </a:lnTo>
                  <a:lnTo>
                    <a:pt x="419" y="24"/>
                  </a:lnTo>
                  <a:lnTo>
                    <a:pt x="404" y="27"/>
                  </a:lnTo>
                  <a:lnTo>
                    <a:pt x="390" y="29"/>
                  </a:lnTo>
                  <a:lnTo>
                    <a:pt x="375" y="29"/>
                  </a:lnTo>
                  <a:lnTo>
                    <a:pt x="360" y="30"/>
                  </a:lnTo>
                  <a:lnTo>
                    <a:pt x="346" y="32"/>
                  </a:lnTo>
                  <a:lnTo>
                    <a:pt x="330" y="32"/>
                  </a:lnTo>
                  <a:lnTo>
                    <a:pt x="315" y="32"/>
                  </a:lnTo>
                  <a:lnTo>
                    <a:pt x="299" y="32"/>
                  </a:lnTo>
                  <a:lnTo>
                    <a:pt x="283" y="32"/>
                  </a:lnTo>
                  <a:lnTo>
                    <a:pt x="268" y="32"/>
                  </a:lnTo>
                  <a:lnTo>
                    <a:pt x="254" y="32"/>
                  </a:lnTo>
                  <a:lnTo>
                    <a:pt x="237" y="30"/>
                  </a:lnTo>
                  <a:lnTo>
                    <a:pt x="223" y="29"/>
                  </a:lnTo>
                  <a:lnTo>
                    <a:pt x="198" y="29"/>
                  </a:lnTo>
                  <a:lnTo>
                    <a:pt x="172" y="29"/>
                  </a:lnTo>
                  <a:lnTo>
                    <a:pt x="144" y="29"/>
                  </a:lnTo>
                  <a:lnTo>
                    <a:pt x="117" y="30"/>
                  </a:lnTo>
                  <a:lnTo>
                    <a:pt x="88" y="32"/>
                  </a:lnTo>
                  <a:lnTo>
                    <a:pt x="60" y="33"/>
                  </a:lnTo>
                  <a:lnTo>
                    <a:pt x="32" y="36"/>
                  </a:lnTo>
                  <a:lnTo>
                    <a:pt x="6" y="39"/>
                  </a:lnTo>
                  <a:lnTo>
                    <a:pt x="2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6" y="4"/>
                  </a:lnTo>
                  <a:lnTo>
                    <a:pt x="44" y="6"/>
                  </a:lnTo>
                  <a:lnTo>
                    <a:pt x="72" y="6"/>
                  </a:lnTo>
                  <a:lnTo>
                    <a:pt x="100" y="6"/>
                  </a:lnTo>
                  <a:lnTo>
                    <a:pt x="128" y="6"/>
                  </a:lnTo>
                  <a:lnTo>
                    <a:pt x="157" y="4"/>
                  </a:lnTo>
                  <a:lnTo>
                    <a:pt x="185" y="3"/>
                  </a:lnTo>
                  <a:lnTo>
                    <a:pt x="214" y="3"/>
                  </a:lnTo>
                  <a:lnTo>
                    <a:pt x="242" y="1"/>
                  </a:lnTo>
                  <a:lnTo>
                    <a:pt x="270" y="0"/>
                  </a:lnTo>
                  <a:lnTo>
                    <a:pt x="299" y="0"/>
                  </a:lnTo>
                  <a:lnTo>
                    <a:pt x="327" y="0"/>
                  </a:lnTo>
                  <a:lnTo>
                    <a:pt x="353" y="1"/>
                  </a:lnTo>
                  <a:lnTo>
                    <a:pt x="381" y="3"/>
                  </a:lnTo>
                  <a:lnTo>
                    <a:pt x="407" y="6"/>
                  </a:lnTo>
                  <a:lnTo>
                    <a:pt x="434" y="10"/>
                  </a:lnTo>
                  <a:lnTo>
                    <a:pt x="460" y="14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87" name="Freeform 79"/>
            <p:cNvSpPr>
              <a:spLocks/>
            </p:cNvSpPr>
            <p:nvPr/>
          </p:nvSpPr>
          <p:spPr bwMode="auto">
            <a:xfrm>
              <a:off x="2387" y="2562"/>
              <a:ext cx="154" cy="42"/>
            </a:xfrm>
            <a:custGeom>
              <a:avLst/>
              <a:gdLst/>
              <a:ahLst/>
              <a:cxnLst>
                <a:cxn ang="0">
                  <a:pos x="460" y="4"/>
                </a:cxn>
                <a:cxn ang="0">
                  <a:pos x="454" y="17"/>
                </a:cxn>
                <a:cxn ang="0">
                  <a:pos x="445" y="28"/>
                </a:cxn>
                <a:cxn ang="0">
                  <a:pos x="433" y="39"/>
                </a:cxn>
                <a:cxn ang="0">
                  <a:pos x="420" y="46"/>
                </a:cxn>
                <a:cxn ang="0">
                  <a:pos x="395" y="54"/>
                </a:cxn>
                <a:cxn ang="0">
                  <a:pos x="370" y="62"/>
                </a:cxn>
                <a:cxn ang="0">
                  <a:pos x="344" y="67"/>
                </a:cxn>
                <a:cxn ang="0">
                  <a:pos x="319" y="73"/>
                </a:cxn>
                <a:cxn ang="0">
                  <a:pos x="293" y="79"/>
                </a:cxn>
                <a:cxn ang="0">
                  <a:pos x="268" y="86"/>
                </a:cxn>
                <a:cxn ang="0">
                  <a:pos x="243" y="93"/>
                </a:cxn>
                <a:cxn ang="0">
                  <a:pos x="220" y="105"/>
                </a:cxn>
                <a:cxn ang="0">
                  <a:pos x="192" y="109"/>
                </a:cxn>
                <a:cxn ang="0">
                  <a:pos x="164" y="113"/>
                </a:cxn>
                <a:cxn ang="0">
                  <a:pos x="136" y="116"/>
                </a:cxn>
                <a:cxn ang="0">
                  <a:pos x="108" y="120"/>
                </a:cxn>
                <a:cxn ang="0">
                  <a:pos x="79" y="122"/>
                </a:cxn>
                <a:cxn ang="0">
                  <a:pos x="53" y="123"/>
                </a:cxn>
                <a:cxn ang="0">
                  <a:pos x="25" y="125"/>
                </a:cxn>
                <a:cxn ang="0">
                  <a:pos x="0" y="123"/>
                </a:cxn>
                <a:cxn ang="0">
                  <a:pos x="29" y="118"/>
                </a:cxn>
                <a:cxn ang="0">
                  <a:pos x="58" y="112"/>
                </a:cxn>
                <a:cxn ang="0">
                  <a:pos x="88" y="106"/>
                </a:cxn>
                <a:cxn ang="0">
                  <a:pos x="117" y="99"/>
                </a:cxn>
                <a:cxn ang="0">
                  <a:pos x="146" y="92"/>
                </a:cxn>
                <a:cxn ang="0">
                  <a:pos x="174" y="85"/>
                </a:cxn>
                <a:cxn ang="0">
                  <a:pos x="203" y="77"/>
                </a:cxn>
                <a:cxn ang="0">
                  <a:pos x="231" y="70"/>
                </a:cxn>
                <a:cxn ang="0">
                  <a:pos x="259" y="62"/>
                </a:cxn>
                <a:cxn ang="0">
                  <a:pos x="288" y="53"/>
                </a:cxn>
                <a:cxn ang="0">
                  <a:pos x="316" y="44"/>
                </a:cxn>
                <a:cxn ang="0">
                  <a:pos x="344" y="36"/>
                </a:cxn>
                <a:cxn ang="0">
                  <a:pos x="372" y="27"/>
                </a:cxn>
                <a:cxn ang="0">
                  <a:pos x="400" y="18"/>
                </a:cxn>
                <a:cxn ang="0">
                  <a:pos x="427" y="8"/>
                </a:cxn>
                <a:cxn ang="0">
                  <a:pos x="455" y="0"/>
                </a:cxn>
                <a:cxn ang="0">
                  <a:pos x="460" y="4"/>
                </a:cxn>
              </a:cxnLst>
              <a:rect l="0" t="0" r="r" b="b"/>
              <a:pathLst>
                <a:path w="460" h="125">
                  <a:moveTo>
                    <a:pt x="460" y="4"/>
                  </a:moveTo>
                  <a:lnTo>
                    <a:pt x="454" y="17"/>
                  </a:lnTo>
                  <a:lnTo>
                    <a:pt x="445" y="28"/>
                  </a:lnTo>
                  <a:lnTo>
                    <a:pt x="433" y="39"/>
                  </a:lnTo>
                  <a:lnTo>
                    <a:pt x="420" y="46"/>
                  </a:lnTo>
                  <a:lnTo>
                    <a:pt x="395" y="54"/>
                  </a:lnTo>
                  <a:lnTo>
                    <a:pt x="370" y="62"/>
                  </a:lnTo>
                  <a:lnTo>
                    <a:pt x="344" y="67"/>
                  </a:lnTo>
                  <a:lnTo>
                    <a:pt x="319" y="73"/>
                  </a:lnTo>
                  <a:lnTo>
                    <a:pt x="293" y="79"/>
                  </a:lnTo>
                  <a:lnTo>
                    <a:pt x="268" y="86"/>
                  </a:lnTo>
                  <a:lnTo>
                    <a:pt x="243" y="93"/>
                  </a:lnTo>
                  <a:lnTo>
                    <a:pt x="220" y="105"/>
                  </a:lnTo>
                  <a:lnTo>
                    <a:pt x="192" y="109"/>
                  </a:lnTo>
                  <a:lnTo>
                    <a:pt x="164" y="113"/>
                  </a:lnTo>
                  <a:lnTo>
                    <a:pt x="136" y="116"/>
                  </a:lnTo>
                  <a:lnTo>
                    <a:pt x="108" y="120"/>
                  </a:lnTo>
                  <a:lnTo>
                    <a:pt x="79" y="122"/>
                  </a:lnTo>
                  <a:lnTo>
                    <a:pt x="53" y="123"/>
                  </a:lnTo>
                  <a:lnTo>
                    <a:pt x="25" y="125"/>
                  </a:lnTo>
                  <a:lnTo>
                    <a:pt x="0" y="123"/>
                  </a:lnTo>
                  <a:lnTo>
                    <a:pt x="29" y="118"/>
                  </a:lnTo>
                  <a:lnTo>
                    <a:pt x="58" y="112"/>
                  </a:lnTo>
                  <a:lnTo>
                    <a:pt x="88" y="106"/>
                  </a:lnTo>
                  <a:lnTo>
                    <a:pt x="117" y="99"/>
                  </a:lnTo>
                  <a:lnTo>
                    <a:pt x="146" y="92"/>
                  </a:lnTo>
                  <a:lnTo>
                    <a:pt x="174" y="85"/>
                  </a:lnTo>
                  <a:lnTo>
                    <a:pt x="203" y="77"/>
                  </a:lnTo>
                  <a:lnTo>
                    <a:pt x="231" y="70"/>
                  </a:lnTo>
                  <a:lnTo>
                    <a:pt x="259" y="62"/>
                  </a:lnTo>
                  <a:lnTo>
                    <a:pt x="288" y="53"/>
                  </a:lnTo>
                  <a:lnTo>
                    <a:pt x="316" y="44"/>
                  </a:lnTo>
                  <a:lnTo>
                    <a:pt x="344" y="36"/>
                  </a:lnTo>
                  <a:lnTo>
                    <a:pt x="372" y="27"/>
                  </a:lnTo>
                  <a:lnTo>
                    <a:pt x="400" y="18"/>
                  </a:lnTo>
                  <a:lnTo>
                    <a:pt x="427" y="8"/>
                  </a:lnTo>
                  <a:lnTo>
                    <a:pt x="455" y="0"/>
                  </a:lnTo>
                  <a:lnTo>
                    <a:pt x="460" y="4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88" name="Freeform 80"/>
            <p:cNvSpPr>
              <a:spLocks/>
            </p:cNvSpPr>
            <p:nvPr/>
          </p:nvSpPr>
          <p:spPr bwMode="auto">
            <a:xfrm>
              <a:off x="2154" y="2570"/>
              <a:ext cx="47" cy="15"/>
            </a:xfrm>
            <a:custGeom>
              <a:avLst/>
              <a:gdLst/>
              <a:ahLst/>
              <a:cxnLst>
                <a:cxn ang="0">
                  <a:pos x="142" y="46"/>
                </a:cxn>
                <a:cxn ang="0">
                  <a:pos x="125" y="43"/>
                </a:cxn>
                <a:cxn ang="0">
                  <a:pos x="106" y="40"/>
                </a:cxn>
                <a:cxn ang="0">
                  <a:pos x="88" y="39"/>
                </a:cxn>
                <a:cxn ang="0">
                  <a:pos x="69" y="36"/>
                </a:cxn>
                <a:cxn ang="0">
                  <a:pos x="51" y="33"/>
                </a:cxn>
                <a:cxn ang="0">
                  <a:pos x="32" y="29"/>
                </a:cxn>
                <a:cxn ang="0">
                  <a:pos x="16" y="23"/>
                </a:cxn>
                <a:cxn ang="0">
                  <a:pos x="0" y="15"/>
                </a:cxn>
                <a:cxn ang="0">
                  <a:pos x="3" y="0"/>
                </a:cxn>
                <a:cxn ang="0">
                  <a:pos x="22" y="3"/>
                </a:cxn>
                <a:cxn ang="0">
                  <a:pos x="40" y="7"/>
                </a:cxn>
                <a:cxn ang="0">
                  <a:pos x="57" y="13"/>
                </a:cxn>
                <a:cxn ang="0">
                  <a:pos x="75" y="19"/>
                </a:cxn>
                <a:cxn ang="0">
                  <a:pos x="92" y="25"/>
                </a:cxn>
                <a:cxn ang="0">
                  <a:pos x="109" y="32"/>
                </a:cxn>
                <a:cxn ang="0">
                  <a:pos x="126" y="39"/>
                </a:cxn>
                <a:cxn ang="0">
                  <a:pos x="142" y="46"/>
                </a:cxn>
              </a:cxnLst>
              <a:rect l="0" t="0" r="r" b="b"/>
              <a:pathLst>
                <a:path w="142" h="46">
                  <a:moveTo>
                    <a:pt x="142" y="46"/>
                  </a:moveTo>
                  <a:lnTo>
                    <a:pt x="125" y="43"/>
                  </a:lnTo>
                  <a:lnTo>
                    <a:pt x="106" y="40"/>
                  </a:lnTo>
                  <a:lnTo>
                    <a:pt x="88" y="39"/>
                  </a:lnTo>
                  <a:lnTo>
                    <a:pt x="69" y="36"/>
                  </a:lnTo>
                  <a:lnTo>
                    <a:pt x="51" y="33"/>
                  </a:lnTo>
                  <a:lnTo>
                    <a:pt x="32" y="29"/>
                  </a:lnTo>
                  <a:lnTo>
                    <a:pt x="16" y="23"/>
                  </a:lnTo>
                  <a:lnTo>
                    <a:pt x="0" y="15"/>
                  </a:lnTo>
                  <a:lnTo>
                    <a:pt x="3" y="0"/>
                  </a:lnTo>
                  <a:lnTo>
                    <a:pt x="22" y="3"/>
                  </a:lnTo>
                  <a:lnTo>
                    <a:pt x="40" y="7"/>
                  </a:lnTo>
                  <a:lnTo>
                    <a:pt x="57" y="13"/>
                  </a:lnTo>
                  <a:lnTo>
                    <a:pt x="75" y="19"/>
                  </a:lnTo>
                  <a:lnTo>
                    <a:pt x="92" y="25"/>
                  </a:lnTo>
                  <a:lnTo>
                    <a:pt x="109" y="32"/>
                  </a:lnTo>
                  <a:lnTo>
                    <a:pt x="126" y="39"/>
                  </a:lnTo>
                  <a:lnTo>
                    <a:pt x="142" y="46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89" name="Freeform 81"/>
            <p:cNvSpPr>
              <a:spLocks/>
            </p:cNvSpPr>
            <p:nvPr/>
          </p:nvSpPr>
          <p:spPr bwMode="auto">
            <a:xfrm>
              <a:off x="2371" y="2570"/>
              <a:ext cx="7" cy="2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16" y="6"/>
                </a:cxn>
                <a:cxn ang="0">
                  <a:pos x="11" y="7"/>
                </a:cxn>
                <a:cxn ang="0">
                  <a:pos x="5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0" y="3"/>
                </a:cxn>
              </a:cxnLst>
              <a:rect l="0" t="0" r="r" b="b"/>
              <a:pathLst>
                <a:path w="20" h="7">
                  <a:moveTo>
                    <a:pt x="20" y="3"/>
                  </a:moveTo>
                  <a:lnTo>
                    <a:pt x="16" y="6"/>
                  </a:lnTo>
                  <a:lnTo>
                    <a:pt x="11" y="7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90" name="Freeform 82"/>
            <p:cNvSpPr>
              <a:spLocks/>
            </p:cNvSpPr>
            <p:nvPr/>
          </p:nvSpPr>
          <p:spPr bwMode="auto">
            <a:xfrm>
              <a:off x="2401" y="2587"/>
              <a:ext cx="159" cy="43"/>
            </a:xfrm>
            <a:custGeom>
              <a:avLst/>
              <a:gdLst/>
              <a:ahLst/>
              <a:cxnLst>
                <a:cxn ang="0">
                  <a:pos x="476" y="6"/>
                </a:cxn>
                <a:cxn ang="0">
                  <a:pos x="462" y="21"/>
                </a:cxn>
                <a:cxn ang="0">
                  <a:pos x="448" y="32"/>
                </a:cxn>
                <a:cxn ang="0">
                  <a:pos x="430" y="42"/>
                </a:cxn>
                <a:cxn ang="0">
                  <a:pos x="413" y="49"/>
                </a:cxn>
                <a:cxn ang="0">
                  <a:pos x="394" y="55"/>
                </a:cxn>
                <a:cxn ang="0">
                  <a:pos x="373" y="61"/>
                </a:cxn>
                <a:cxn ang="0">
                  <a:pos x="354" y="65"/>
                </a:cxn>
                <a:cxn ang="0">
                  <a:pos x="335" y="71"/>
                </a:cxn>
                <a:cxn ang="0">
                  <a:pos x="315" y="75"/>
                </a:cxn>
                <a:cxn ang="0">
                  <a:pos x="294" y="81"/>
                </a:cxn>
                <a:cxn ang="0">
                  <a:pos x="274" y="85"/>
                </a:cxn>
                <a:cxn ang="0">
                  <a:pos x="253" y="90"/>
                </a:cxn>
                <a:cxn ang="0">
                  <a:pos x="233" y="95"/>
                </a:cxn>
                <a:cxn ang="0">
                  <a:pos x="212" y="100"/>
                </a:cxn>
                <a:cxn ang="0">
                  <a:pos x="192" y="104"/>
                </a:cxn>
                <a:cxn ang="0">
                  <a:pos x="171" y="108"/>
                </a:cxn>
                <a:cxn ang="0">
                  <a:pos x="149" y="111"/>
                </a:cxn>
                <a:cxn ang="0">
                  <a:pos x="129" y="116"/>
                </a:cxn>
                <a:cxn ang="0">
                  <a:pos x="108" y="118"/>
                </a:cxn>
                <a:cxn ang="0">
                  <a:pos x="86" y="121"/>
                </a:cxn>
                <a:cxn ang="0">
                  <a:pos x="64" y="124"/>
                </a:cxn>
                <a:cxn ang="0">
                  <a:pos x="44" y="127"/>
                </a:cxn>
                <a:cxn ang="0">
                  <a:pos x="22" y="128"/>
                </a:cxn>
                <a:cxn ang="0">
                  <a:pos x="0" y="130"/>
                </a:cxn>
                <a:cxn ang="0">
                  <a:pos x="17" y="124"/>
                </a:cxn>
                <a:cxn ang="0">
                  <a:pos x="35" y="118"/>
                </a:cxn>
                <a:cxn ang="0">
                  <a:pos x="53" y="113"/>
                </a:cxn>
                <a:cxn ang="0">
                  <a:pos x="72" y="108"/>
                </a:cxn>
                <a:cxn ang="0">
                  <a:pos x="89" y="103"/>
                </a:cxn>
                <a:cxn ang="0">
                  <a:pos x="108" y="98"/>
                </a:cxn>
                <a:cxn ang="0">
                  <a:pos x="126" y="94"/>
                </a:cxn>
                <a:cxn ang="0">
                  <a:pos x="145" y="90"/>
                </a:cxn>
                <a:cxn ang="0">
                  <a:pos x="164" y="85"/>
                </a:cxn>
                <a:cxn ang="0">
                  <a:pos x="181" y="82"/>
                </a:cxn>
                <a:cxn ang="0">
                  <a:pos x="200" y="78"/>
                </a:cxn>
                <a:cxn ang="0">
                  <a:pos x="219" y="74"/>
                </a:cxn>
                <a:cxn ang="0">
                  <a:pos x="239" y="69"/>
                </a:cxn>
                <a:cxn ang="0">
                  <a:pos x="256" y="65"/>
                </a:cxn>
                <a:cxn ang="0">
                  <a:pos x="275" y="61"/>
                </a:cxn>
                <a:cxn ang="0">
                  <a:pos x="294" y="57"/>
                </a:cxn>
                <a:cxn ang="0">
                  <a:pos x="316" y="51"/>
                </a:cxn>
                <a:cxn ang="0">
                  <a:pos x="338" y="42"/>
                </a:cxn>
                <a:cxn ang="0">
                  <a:pos x="359" y="34"/>
                </a:cxn>
                <a:cxn ang="0">
                  <a:pos x="379" y="25"/>
                </a:cxn>
                <a:cxn ang="0">
                  <a:pos x="401" y="16"/>
                </a:cxn>
                <a:cxn ang="0">
                  <a:pos x="423" y="9"/>
                </a:cxn>
                <a:cxn ang="0">
                  <a:pos x="445" y="3"/>
                </a:cxn>
                <a:cxn ang="0">
                  <a:pos x="468" y="0"/>
                </a:cxn>
                <a:cxn ang="0">
                  <a:pos x="476" y="6"/>
                </a:cxn>
              </a:cxnLst>
              <a:rect l="0" t="0" r="r" b="b"/>
              <a:pathLst>
                <a:path w="476" h="130">
                  <a:moveTo>
                    <a:pt x="476" y="6"/>
                  </a:moveTo>
                  <a:lnTo>
                    <a:pt x="462" y="21"/>
                  </a:lnTo>
                  <a:lnTo>
                    <a:pt x="448" y="32"/>
                  </a:lnTo>
                  <a:lnTo>
                    <a:pt x="430" y="42"/>
                  </a:lnTo>
                  <a:lnTo>
                    <a:pt x="413" y="49"/>
                  </a:lnTo>
                  <a:lnTo>
                    <a:pt x="394" y="55"/>
                  </a:lnTo>
                  <a:lnTo>
                    <a:pt x="373" y="61"/>
                  </a:lnTo>
                  <a:lnTo>
                    <a:pt x="354" y="65"/>
                  </a:lnTo>
                  <a:lnTo>
                    <a:pt x="335" y="71"/>
                  </a:lnTo>
                  <a:lnTo>
                    <a:pt x="315" y="75"/>
                  </a:lnTo>
                  <a:lnTo>
                    <a:pt x="294" y="81"/>
                  </a:lnTo>
                  <a:lnTo>
                    <a:pt x="274" y="85"/>
                  </a:lnTo>
                  <a:lnTo>
                    <a:pt x="253" y="90"/>
                  </a:lnTo>
                  <a:lnTo>
                    <a:pt x="233" y="95"/>
                  </a:lnTo>
                  <a:lnTo>
                    <a:pt x="212" y="100"/>
                  </a:lnTo>
                  <a:lnTo>
                    <a:pt x="192" y="104"/>
                  </a:lnTo>
                  <a:lnTo>
                    <a:pt x="171" y="108"/>
                  </a:lnTo>
                  <a:lnTo>
                    <a:pt x="149" y="111"/>
                  </a:lnTo>
                  <a:lnTo>
                    <a:pt x="129" y="116"/>
                  </a:lnTo>
                  <a:lnTo>
                    <a:pt x="108" y="118"/>
                  </a:lnTo>
                  <a:lnTo>
                    <a:pt x="86" y="121"/>
                  </a:lnTo>
                  <a:lnTo>
                    <a:pt x="64" y="124"/>
                  </a:lnTo>
                  <a:lnTo>
                    <a:pt x="44" y="127"/>
                  </a:lnTo>
                  <a:lnTo>
                    <a:pt x="22" y="128"/>
                  </a:lnTo>
                  <a:lnTo>
                    <a:pt x="0" y="130"/>
                  </a:lnTo>
                  <a:lnTo>
                    <a:pt x="17" y="124"/>
                  </a:lnTo>
                  <a:lnTo>
                    <a:pt x="35" y="118"/>
                  </a:lnTo>
                  <a:lnTo>
                    <a:pt x="53" y="113"/>
                  </a:lnTo>
                  <a:lnTo>
                    <a:pt x="72" y="108"/>
                  </a:lnTo>
                  <a:lnTo>
                    <a:pt x="89" y="103"/>
                  </a:lnTo>
                  <a:lnTo>
                    <a:pt x="108" y="98"/>
                  </a:lnTo>
                  <a:lnTo>
                    <a:pt x="126" y="94"/>
                  </a:lnTo>
                  <a:lnTo>
                    <a:pt x="145" y="90"/>
                  </a:lnTo>
                  <a:lnTo>
                    <a:pt x="164" y="85"/>
                  </a:lnTo>
                  <a:lnTo>
                    <a:pt x="181" y="82"/>
                  </a:lnTo>
                  <a:lnTo>
                    <a:pt x="200" y="78"/>
                  </a:lnTo>
                  <a:lnTo>
                    <a:pt x="219" y="74"/>
                  </a:lnTo>
                  <a:lnTo>
                    <a:pt x="239" y="69"/>
                  </a:lnTo>
                  <a:lnTo>
                    <a:pt x="256" y="65"/>
                  </a:lnTo>
                  <a:lnTo>
                    <a:pt x="275" y="61"/>
                  </a:lnTo>
                  <a:lnTo>
                    <a:pt x="294" y="57"/>
                  </a:lnTo>
                  <a:lnTo>
                    <a:pt x="316" y="51"/>
                  </a:lnTo>
                  <a:lnTo>
                    <a:pt x="338" y="42"/>
                  </a:lnTo>
                  <a:lnTo>
                    <a:pt x="359" y="34"/>
                  </a:lnTo>
                  <a:lnTo>
                    <a:pt x="379" y="25"/>
                  </a:lnTo>
                  <a:lnTo>
                    <a:pt x="401" y="16"/>
                  </a:lnTo>
                  <a:lnTo>
                    <a:pt x="423" y="9"/>
                  </a:lnTo>
                  <a:lnTo>
                    <a:pt x="445" y="3"/>
                  </a:lnTo>
                  <a:lnTo>
                    <a:pt x="468" y="0"/>
                  </a:lnTo>
                  <a:lnTo>
                    <a:pt x="476" y="6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91" name="Freeform 83"/>
            <p:cNvSpPr>
              <a:spLocks/>
            </p:cNvSpPr>
            <p:nvPr/>
          </p:nvSpPr>
          <p:spPr bwMode="auto">
            <a:xfrm>
              <a:off x="2144" y="2597"/>
              <a:ext cx="51" cy="18"/>
            </a:xfrm>
            <a:custGeom>
              <a:avLst/>
              <a:gdLst/>
              <a:ahLst/>
              <a:cxnLst>
                <a:cxn ang="0">
                  <a:pos x="151" y="53"/>
                </a:cxn>
                <a:cxn ang="0">
                  <a:pos x="132" y="51"/>
                </a:cxn>
                <a:cxn ang="0">
                  <a:pos x="113" y="50"/>
                </a:cxn>
                <a:cxn ang="0">
                  <a:pos x="94" y="47"/>
                </a:cxn>
                <a:cxn ang="0">
                  <a:pos x="73" y="43"/>
                </a:cxn>
                <a:cxn ang="0">
                  <a:pos x="54" y="37"/>
                </a:cxn>
                <a:cxn ang="0">
                  <a:pos x="35" y="31"/>
                </a:cxn>
                <a:cxn ang="0">
                  <a:pos x="18" y="23"/>
                </a:cxn>
                <a:cxn ang="0">
                  <a:pos x="0" y="14"/>
                </a:cxn>
                <a:cxn ang="0">
                  <a:pos x="3" y="0"/>
                </a:cxn>
                <a:cxn ang="0">
                  <a:pos x="22" y="5"/>
                </a:cxn>
                <a:cxn ang="0">
                  <a:pos x="41" y="11"/>
                </a:cxn>
                <a:cxn ang="0">
                  <a:pos x="59" y="18"/>
                </a:cxn>
                <a:cxn ang="0">
                  <a:pos x="78" y="26"/>
                </a:cxn>
                <a:cxn ang="0">
                  <a:pos x="95" y="33"/>
                </a:cxn>
                <a:cxn ang="0">
                  <a:pos x="114" y="40"/>
                </a:cxn>
                <a:cxn ang="0">
                  <a:pos x="132" y="47"/>
                </a:cxn>
                <a:cxn ang="0">
                  <a:pos x="151" y="53"/>
                </a:cxn>
              </a:cxnLst>
              <a:rect l="0" t="0" r="r" b="b"/>
              <a:pathLst>
                <a:path w="151" h="53">
                  <a:moveTo>
                    <a:pt x="151" y="53"/>
                  </a:moveTo>
                  <a:lnTo>
                    <a:pt x="132" y="51"/>
                  </a:lnTo>
                  <a:lnTo>
                    <a:pt x="113" y="50"/>
                  </a:lnTo>
                  <a:lnTo>
                    <a:pt x="94" y="47"/>
                  </a:lnTo>
                  <a:lnTo>
                    <a:pt x="73" y="43"/>
                  </a:lnTo>
                  <a:lnTo>
                    <a:pt x="54" y="37"/>
                  </a:lnTo>
                  <a:lnTo>
                    <a:pt x="35" y="31"/>
                  </a:lnTo>
                  <a:lnTo>
                    <a:pt x="18" y="23"/>
                  </a:lnTo>
                  <a:lnTo>
                    <a:pt x="0" y="14"/>
                  </a:lnTo>
                  <a:lnTo>
                    <a:pt x="3" y="0"/>
                  </a:lnTo>
                  <a:lnTo>
                    <a:pt x="22" y="5"/>
                  </a:lnTo>
                  <a:lnTo>
                    <a:pt x="41" y="11"/>
                  </a:lnTo>
                  <a:lnTo>
                    <a:pt x="59" y="18"/>
                  </a:lnTo>
                  <a:lnTo>
                    <a:pt x="78" y="26"/>
                  </a:lnTo>
                  <a:lnTo>
                    <a:pt x="95" y="33"/>
                  </a:lnTo>
                  <a:lnTo>
                    <a:pt x="114" y="40"/>
                  </a:lnTo>
                  <a:lnTo>
                    <a:pt x="132" y="47"/>
                  </a:lnTo>
                  <a:lnTo>
                    <a:pt x="151" y="53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92" name="Rectangle 84"/>
            <p:cNvSpPr>
              <a:spLocks noChangeArrowheads="1"/>
            </p:cNvSpPr>
            <p:nvPr/>
          </p:nvSpPr>
          <p:spPr bwMode="auto">
            <a:xfrm>
              <a:off x="2365" y="2605"/>
              <a:ext cx="5" cy="1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93" name="Freeform 85"/>
            <p:cNvSpPr>
              <a:spLocks/>
            </p:cNvSpPr>
            <p:nvPr/>
          </p:nvSpPr>
          <p:spPr bwMode="auto">
            <a:xfrm>
              <a:off x="2350" y="2615"/>
              <a:ext cx="219" cy="49"/>
            </a:xfrm>
            <a:custGeom>
              <a:avLst/>
              <a:gdLst/>
              <a:ahLst/>
              <a:cxnLst>
                <a:cxn ang="0">
                  <a:pos x="644" y="24"/>
                </a:cxn>
                <a:cxn ang="0">
                  <a:pos x="616" y="40"/>
                </a:cxn>
                <a:cxn ang="0">
                  <a:pos x="587" y="52"/>
                </a:cxn>
                <a:cxn ang="0">
                  <a:pos x="555" y="60"/>
                </a:cxn>
                <a:cxn ang="0">
                  <a:pos x="523" y="69"/>
                </a:cxn>
                <a:cxn ang="0">
                  <a:pos x="491" y="75"/>
                </a:cxn>
                <a:cxn ang="0">
                  <a:pos x="458" y="83"/>
                </a:cxn>
                <a:cxn ang="0">
                  <a:pos x="426" y="92"/>
                </a:cxn>
                <a:cxn ang="0">
                  <a:pos x="387" y="103"/>
                </a:cxn>
                <a:cxn ang="0">
                  <a:pos x="337" y="112"/>
                </a:cxn>
                <a:cxn ang="0">
                  <a:pos x="286" y="122"/>
                </a:cxn>
                <a:cxn ang="0">
                  <a:pos x="234" y="131"/>
                </a:cxn>
                <a:cxn ang="0">
                  <a:pos x="183" y="136"/>
                </a:cxn>
                <a:cxn ang="0">
                  <a:pos x="132" y="142"/>
                </a:cxn>
                <a:cxn ang="0">
                  <a:pos x="79" y="145"/>
                </a:cxn>
                <a:cxn ang="0">
                  <a:pos x="27" y="145"/>
                </a:cxn>
                <a:cxn ang="0">
                  <a:pos x="13" y="136"/>
                </a:cxn>
                <a:cxn ang="0">
                  <a:pos x="46" y="131"/>
                </a:cxn>
                <a:cxn ang="0">
                  <a:pos x="79" y="131"/>
                </a:cxn>
                <a:cxn ang="0">
                  <a:pos x="113" y="126"/>
                </a:cxn>
                <a:cxn ang="0">
                  <a:pos x="154" y="119"/>
                </a:cxn>
                <a:cxn ang="0">
                  <a:pos x="204" y="115"/>
                </a:cxn>
                <a:cxn ang="0">
                  <a:pos x="251" y="108"/>
                </a:cxn>
                <a:cxn ang="0">
                  <a:pos x="297" y="96"/>
                </a:cxn>
                <a:cxn ang="0">
                  <a:pos x="344" y="85"/>
                </a:cxn>
                <a:cxn ang="0">
                  <a:pos x="390" y="73"/>
                </a:cxn>
                <a:cxn ang="0">
                  <a:pos x="435" y="62"/>
                </a:cxn>
                <a:cxn ang="0">
                  <a:pos x="483" y="53"/>
                </a:cxn>
                <a:cxn ang="0">
                  <a:pos x="524" y="43"/>
                </a:cxn>
                <a:cxn ang="0">
                  <a:pos x="559" y="26"/>
                </a:cxn>
                <a:cxn ang="0">
                  <a:pos x="595" y="10"/>
                </a:cxn>
                <a:cxn ang="0">
                  <a:pos x="630" y="1"/>
                </a:cxn>
                <a:cxn ang="0">
                  <a:pos x="657" y="14"/>
                </a:cxn>
              </a:cxnLst>
              <a:rect l="0" t="0" r="r" b="b"/>
              <a:pathLst>
                <a:path w="657" h="147">
                  <a:moveTo>
                    <a:pt x="657" y="14"/>
                  </a:moveTo>
                  <a:lnTo>
                    <a:pt x="644" y="24"/>
                  </a:lnTo>
                  <a:lnTo>
                    <a:pt x="631" y="32"/>
                  </a:lnTo>
                  <a:lnTo>
                    <a:pt x="616" y="40"/>
                  </a:lnTo>
                  <a:lnTo>
                    <a:pt x="602" y="46"/>
                  </a:lnTo>
                  <a:lnTo>
                    <a:pt x="587" y="52"/>
                  </a:lnTo>
                  <a:lnTo>
                    <a:pt x="571" y="56"/>
                  </a:lnTo>
                  <a:lnTo>
                    <a:pt x="555" y="60"/>
                  </a:lnTo>
                  <a:lnTo>
                    <a:pt x="539" y="65"/>
                  </a:lnTo>
                  <a:lnTo>
                    <a:pt x="523" y="69"/>
                  </a:lnTo>
                  <a:lnTo>
                    <a:pt x="507" y="72"/>
                  </a:lnTo>
                  <a:lnTo>
                    <a:pt x="491" y="75"/>
                  </a:lnTo>
                  <a:lnTo>
                    <a:pt x="474" y="79"/>
                  </a:lnTo>
                  <a:lnTo>
                    <a:pt x="458" y="83"/>
                  </a:lnTo>
                  <a:lnTo>
                    <a:pt x="442" y="88"/>
                  </a:lnTo>
                  <a:lnTo>
                    <a:pt x="426" y="92"/>
                  </a:lnTo>
                  <a:lnTo>
                    <a:pt x="412" y="98"/>
                  </a:lnTo>
                  <a:lnTo>
                    <a:pt x="387" y="103"/>
                  </a:lnTo>
                  <a:lnTo>
                    <a:pt x="362" y="108"/>
                  </a:lnTo>
                  <a:lnTo>
                    <a:pt x="337" y="112"/>
                  </a:lnTo>
                  <a:lnTo>
                    <a:pt x="312" y="118"/>
                  </a:lnTo>
                  <a:lnTo>
                    <a:pt x="286" y="122"/>
                  </a:lnTo>
                  <a:lnTo>
                    <a:pt x="261" y="126"/>
                  </a:lnTo>
                  <a:lnTo>
                    <a:pt x="234" y="131"/>
                  </a:lnTo>
                  <a:lnTo>
                    <a:pt x="210" y="134"/>
                  </a:lnTo>
                  <a:lnTo>
                    <a:pt x="183" y="136"/>
                  </a:lnTo>
                  <a:lnTo>
                    <a:pt x="157" y="139"/>
                  </a:lnTo>
                  <a:lnTo>
                    <a:pt x="132" y="142"/>
                  </a:lnTo>
                  <a:lnTo>
                    <a:pt x="106" y="144"/>
                  </a:lnTo>
                  <a:lnTo>
                    <a:pt x="79" y="145"/>
                  </a:lnTo>
                  <a:lnTo>
                    <a:pt x="53" y="147"/>
                  </a:lnTo>
                  <a:lnTo>
                    <a:pt x="27" y="145"/>
                  </a:lnTo>
                  <a:lnTo>
                    <a:pt x="0" y="145"/>
                  </a:lnTo>
                  <a:lnTo>
                    <a:pt x="13" y="136"/>
                  </a:lnTo>
                  <a:lnTo>
                    <a:pt x="30" y="132"/>
                  </a:lnTo>
                  <a:lnTo>
                    <a:pt x="46" y="131"/>
                  </a:lnTo>
                  <a:lnTo>
                    <a:pt x="62" y="129"/>
                  </a:lnTo>
                  <a:lnTo>
                    <a:pt x="79" y="131"/>
                  </a:lnTo>
                  <a:lnTo>
                    <a:pt x="97" y="129"/>
                  </a:lnTo>
                  <a:lnTo>
                    <a:pt x="113" y="126"/>
                  </a:lnTo>
                  <a:lnTo>
                    <a:pt x="129" y="119"/>
                  </a:lnTo>
                  <a:lnTo>
                    <a:pt x="154" y="119"/>
                  </a:lnTo>
                  <a:lnTo>
                    <a:pt x="179" y="118"/>
                  </a:lnTo>
                  <a:lnTo>
                    <a:pt x="204" y="115"/>
                  </a:lnTo>
                  <a:lnTo>
                    <a:pt x="227" y="112"/>
                  </a:lnTo>
                  <a:lnTo>
                    <a:pt x="251" y="108"/>
                  </a:lnTo>
                  <a:lnTo>
                    <a:pt x="274" y="102"/>
                  </a:lnTo>
                  <a:lnTo>
                    <a:pt x="297" y="96"/>
                  </a:lnTo>
                  <a:lnTo>
                    <a:pt x="321" y="90"/>
                  </a:lnTo>
                  <a:lnTo>
                    <a:pt x="344" y="85"/>
                  </a:lnTo>
                  <a:lnTo>
                    <a:pt x="366" y="79"/>
                  </a:lnTo>
                  <a:lnTo>
                    <a:pt x="390" y="73"/>
                  </a:lnTo>
                  <a:lnTo>
                    <a:pt x="413" y="67"/>
                  </a:lnTo>
                  <a:lnTo>
                    <a:pt x="435" y="62"/>
                  </a:lnTo>
                  <a:lnTo>
                    <a:pt x="458" y="57"/>
                  </a:lnTo>
                  <a:lnTo>
                    <a:pt x="483" y="53"/>
                  </a:lnTo>
                  <a:lnTo>
                    <a:pt x="507" y="50"/>
                  </a:lnTo>
                  <a:lnTo>
                    <a:pt x="524" y="43"/>
                  </a:lnTo>
                  <a:lnTo>
                    <a:pt x="542" y="34"/>
                  </a:lnTo>
                  <a:lnTo>
                    <a:pt x="559" y="26"/>
                  </a:lnTo>
                  <a:lnTo>
                    <a:pt x="577" y="17"/>
                  </a:lnTo>
                  <a:lnTo>
                    <a:pt x="595" y="10"/>
                  </a:lnTo>
                  <a:lnTo>
                    <a:pt x="612" y="4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57" y="14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94" name="Freeform 86"/>
            <p:cNvSpPr>
              <a:spLocks/>
            </p:cNvSpPr>
            <p:nvPr/>
          </p:nvSpPr>
          <p:spPr bwMode="auto">
            <a:xfrm>
              <a:off x="2133" y="2620"/>
              <a:ext cx="57" cy="23"/>
            </a:xfrm>
            <a:custGeom>
              <a:avLst/>
              <a:gdLst/>
              <a:ahLst/>
              <a:cxnLst>
                <a:cxn ang="0">
                  <a:pos x="171" y="68"/>
                </a:cxn>
                <a:cxn ang="0">
                  <a:pos x="149" y="65"/>
                </a:cxn>
                <a:cxn ang="0">
                  <a:pos x="127" y="62"/>
                </a:cxn>
                <a:cxn ang="0">
                  <a:pos x="105" y="58"/>
                </a:cxn>
                <a:cxn ang="0">
                  <a:pos x="82" y="52"/>
                </a:cxn>
                <a:cxn ang="0">
                  <a:pos x="60" y="45"/>
                </a:cxn>
                <a:cxn ang="0">
                  <a:pos x="39" y="38"/>
                </a:cxn>
                <a:cxn ang="0">
                  <a:pos x="19" y="27"/>
                </a:cxn>
                <a:cxn ang="0">
                  <a:pos x="0" y="15"/>
                </a:cxn>
                <a:cxn ang="0">
                  <a:pos x="3" y="0"/>
                </a:cxn>
                <a:cxn ang="0">
                  <a:pos x="23" y="10"/>
                </a:cxn>
                <a:cxn ang="0">
                  <a:pos x="45" y="19"/>
                </a:cxn>
                <a:cxn ang="0">
                  <a:pos x="66" y="26"/>
                </a:cxn>
                <a:cxn ang="0">
                  <a:pos x="88" y="35"/>
                </a:cxn>
                <a:cxn ang="0">
                  <a:pos x="108" y="42"/>
                </a:cxn>
                <a:cxn ang="0">
                  <a:pos x="129" y="50"/>
                </a:cxn>
                <a:cxn ang="0">
                  <a:pos x="151" y="59"/>
                </a:cxn>
                <a:cxn ang="0">
                  <a:pos x="171" y="68"/>
                </a:cxn>
              </a:cxnLst>
              <a:rect l="0" t="0" r="r" b="b"/>
              <a:pathLst>
                <a:path w="171" h="68">
                  <a:moveTo>
                    <a:pt x="171" y="68"/>
                  </a:moveTo>
                  <a:lnTo>
                    <a:pt x="149" y="65"/>
                  </a:lnTo>
                  <a:lnTo>
                    <a:pt x="127" y="62"/>
                  </a:lnTo>
                  <a:lnTo>
                    <a:pt x="105" y="58"/>
                  </a:lnTo>
                  <a:lnTo>
                    <a:pt x="82" y="52"/>
                  </a:lnTo>
                  <a:lnTo>
                    <a:pt x="60" y="45"/>
                  </a:lnTo>
                  <a:lnTo>
                    <a:pt x="39" y="38"/>
                  </a:lnTo>
                  <a:lnTo>
                    <a:pt x="19" y="27"/>
                  </a:lnTo>
                  <a:lnTo>
                    <a:pt x="0" y="15"/>
                  </a:lnTo>
                  <a:lnTo>
                    <a:pt x="3" y="0"/>
                  </a:lnTo>
                  <a:lnTo>
                    <a:pt x="23" y="10"/>
                  </a:lnTo>
                  <a:lnTo>
                    <a:pt x="45" y="19"/>
                  </a:lnTo>
                  <a:lnTo>
                    <a:pt x="66" y="26"/>
                  </a:lnTo>
                  <a:lnTo>
                    <a:pt x="88" y="35"/>
                  </a:lnTo>
                  <a:lnTo>
                    <a:pt x="108" y="42"/>
                  </a:lnTo>
                  <a:lnTo>
                    <a:pt x="129" y="50"/>
                  </a:lnTo>
                  <a:lnTo>
                    <a:pt x="151" y="59"/>
                  </a:lnTo>
                  <a:lnTo>
                    <a:pt x="171" y="68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95" name="Freeform 87"/>
            <p:cNvSpPr>
              <a:spLocks/>
            </p:cNvSpPr>
            <p:nvPr/>
          </p:nvSpPr>
          <p:spPr bwMode="auto">
            <a:xfrm>
              <a:off x="2393" y="2630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96" name="Freeform 88"/>
            <p:cNvSpPr>
              <a:spLocks/>
            </p:cNvSpPr>
            <p:nvPr/>
          </p:nvSpPr>
          <p:spPr bwMode="auto">
            <a:xfrm>
              <a:off x="2082" y="2640"/>
              <a:ext cx="546" cy="180"/>
            </a:xfrm>
            <a:custGeom>
              <a:avLst/>
              <a:gdLst/>
              <a:ahLst/>
              <a:cxnLst>
                <a:cxn ang="0">
                  <a:pos x="1443" y="44"/>
                </a:cxn>
                <a:cxn ang="0">
                  <a:pos x="1342" y="72"/>
                </a:cxn>
                <a:cxn ang="0">
                  <a:pos x="1228" y="100"/>
                </a:cxn>
                <a:cxn ang="0">
                  <a:pos x="1120" y="129"/>
                </a:cxn>
                <a:cxn ang="0">
                  <a:pos x="1067" y="154"/>
                </a:cxn>
                <a:cxn ang="0">
                  <a:pos x="1094" y="166"/>
                </a:cxn>
                <a:cxn ang="0">
                  <a:pos x="853" y="165"/>
                </a:cxn>
                <a:cxn ang="0">
                  <a:pos x="610" y="178"/>
                </a:cxn>
                <a:cxn ang="0">
                  <a:pos x="479" y="192"/>
                </a:cxn>
                <a:cxn ang="0">
                  <a:pos x="508" y="223"/>
                </a:cxn>
                <a:cxn ang="0">
                  <a:pos x="338" y="224"/>
                </a:cxn>
                <a:cxn ang="0">
                  <a:pos x="334" y="269"/>
                </a:cxn>
                <a:cxn ang="0">
                  <a:pos x="268" y="290"/>
                </a:cxn>
                <a:cxn ang="0">
                  <a:pos x="365" y="338"/>
                </a:cxn>
                <a:cxn ang="0">
                  <a:pos x="189" y="303"/>
                </a:cxn>
                <a:cxn ang="0">
                  <a:pos x="142" y="309"/>
                </a:cxn>
                <a:cxn ang="0">
                  <a:pos x="217" y="353"/>
                </a:cxn>
                <a:cxn ang="0">
                  <a:pos x="329" y="409"/>
                </a:cxn>
                <a:cxn ang="0">
                  <a:pos x="224" y="389"/>
                </a:cxn>
                <a:cxn ang="0">
                  <a:pos x="133" y="353"/>
                </a:cxn>
                <a:cxn ang="0">
                  <a:pos x="75" y="361"/>
                </a:cxn>
                <a:cxn ang="0">
                  <a:pos x="239" y="445"/>
                </a:cxn>
                <a:cxn ang="0">
                  <a:pos x="420" y="487"/>
                </a:cxn>
                <a:cxn ang="0">
                  <a:pos x="706" y="503"/>
                </a:cxn>
                <a:cxn ang="0">
                  <a:pos x="1050" y="476"/>
                </a:cxn>
                <a:cxn ang="0">
                  <a:pos x="1339" y="420"/>
                </a:cxn>
                <a:cxn ang="0">
                  <a:pos x="1517" y="362"/>
                </a:cxn>
                <a:cxn ang="0">
                  <a:pos x="1631" y="317"/>
                </a:cxn>
                <a:cxn ang="0">
                  <a:pos x="1503" y="401"/>
                </a:cxn>
                <a:cxn ang="0">
                  <a:pos x="1190" y="490"/>
                </a:cxn>
                <a:cxn ang="0">
                  <a:pos x="867" y="536"/>
                </a:cxn>
                <a:cxn ang="0">
                  <a:pos x="603" y="530"/>
                </a:cxn>
                <a:cxn ang="0">
                  <a:pos x="341" y="491"/>
                </a:cxn>
                <a:cxn ang="0">
                  <a:pos x="202" y="455"/>
                </a:cxn>
                <a:cxn ang="0">
                  <a:pos x="79" y="425"/>
                </a:cxn>
                <a:cxn ang="0">
                  <a:pos x="0" y="361"/>
                </a:cxn>
                <a:cxn ang="0">
                  <a:pos x="51" y="333"/>
                </a:cxn>
                <a:cxn ang="0">
                  <a:pos x="19" y="300"/>
                </a:cxn>
                <a:cxn ang="0">
                  <a:pos x="92" y="302"/>
                </a:cxn>
                <a:cxn ang="0">
                  <a:pos x="95" y="258"/>
                </a:cxn>
                <a:cxn ang="0">
                  <a:pos x="64" y="215"/>
                </a:cxn>
                <a:cxn ang="0">
                  <a:pos x="218" y="237"/>
                </a:cxn>
                <a:cxn ang="0">
                  <a:pos x="163" y="210"/>
                </a:cxn>
                <a:cxn ang="0">
                  <a:pos x="81" y="172"/>
                </a:cxn>
                <a:cxn ang="0">
                  <a:pos x="127" y="169"/>
                </a:cxn>
                <a:cxn ang="0">
                  <a:pos x="239" y="215"/>
                </a:cxn>
                <a:cxn ang="0">
                  <a:pos x="299" y="182"/>
                </a:cxn>
                <a:cxn ang="0">
                  <a:pos x="92" y="100"/>
                </a:cxn>
                <a:cxn ang="0">
                  <a:pos x="199" y="131"/>
                </a:cxn>
                <a:cxn ang="0">
                  <a:pos x="325" y="181"/>
                </a:cxn>
                <a:cxn ang="0">
                  <a:pos x="496" y="162"/>
                </a:cxn>
                <a:cxn ang="0">
                  <a:pos x="707" y="142"/>
                </a:cxn>
                <a:cxn ang="0">
                  <a:pos x="890" y="142"/>
                </a:cxn>
                <a:cxn ang="0">
                  <a:pos x="997" y="129"/>
                </a:cxn>
                <a:cxn ang="0">
                  <a:pos x="1107" y="115"/>
                </a:cxn>
                <a:cxn ang="0">
                  <a:pos x="1268" y="69"/>
                </a:cxn>
                <a:cxn ang="0">
                  <a:pos x="1426" y="15"/>
                </a:cxn>
              </a:cxnLst>
              <a:rect l="0" t="0" r="r" b="b"/>
              <a:pathLst>
                <a:path w="1638" h="540">
                  <a:moveTo>
                    <a:pt x="1493" y="13"/>
                  </a:moveTo>
                  <a:lnTo>
                    <a:pt x="1487" y="20"/>
                  </a:lnTo>
                  <a:lnTo>
                    <a:pt x="1480" y="27"/>
                  </a:lnTo>
                  <a:lnTo>
                    <a:pt x="1473" y="31"/>
                  </a:lnTo>
                  <a:lnTo>
                    <a:pt x="1462" y="36"/>
                  </a:lnTo>
                  <a:lnTo>
                    <a:pt x="1452" y="40"/>
                  </a:lnTo>
                  <a:lnTo>
                    <a:pt x="1443" y="44"/>
                  </a:lnTo>
                  <a:lnTo>
                    <a:pt x="1433" y="49"/>
                  </a:lnTo>
                  <a:lnTo>
                    <a:pt x="1424" y="53"/>
                  </a:lnTo>
                  <a:lnTo>
                    <a:pt x="1408" y="57"/>
                  </a:lnTo>
                  <a:lnTo>
                    <a:pt x="1392" y="61"/>
                  </a:lnTo>
                  <a:lnTo>
                    <a:pt x="1376" y="64"/>
                  </a:lnTo>
                  <a:lnTo>
                    <a:pt x="1360" y="69"/>
                  </a:lnTo>
                  <a:lnTo>
                    <a:pt x="1342" y="72"/>
                  </a:lnTo>
                  <a:lnTo>
                    <a:pt x="1326" y="74"/>
                  </a:lnTo>
                  <a:lnTo>
                    <a:pt x="1310" y="79"/>
                  </a:lnTo>
                  <a:lnTo>
                    <a:pt x="1294" y="82"/>
                  </a:lnTo>
                  <a:lnTo>
                    <a:pt x="1276" y="86"/>
                  </a:lnTo>
                  <a:lnTo>
                    <a:pt x="1260" y="90"/>
                  </a:lnTo>
                  <a:lnTo>
                    <a:pt x="1244" y="95"/>
                  </a:lnTo>
                  <a:lnTo>
                    <a:pt x="1228" y="100"/>
                  </a:lnTo>
                  <a:lnTo>
                    <a:pt x="1212" y="105"/>
                  </a:lnTo>
                  <a:lnTo>
                    <a:pt x="1197" y="110"/>
                  </a:lnTo>
                  <a:lnTo>
                    <a:pt x="1181" y="118"/>
                  </a:lnTo>
                  <a:lnTo>
                    <a:pt x="1167" y="125"/>
                  </a:lnTo>
                  <a:lnTo>
                    <a:pt x="1151" y="126"/>
                  </a:lnTo>
                  <a:lnTo>
                    <a:pt x="1136" y="126"/>
                  </a:lnTo>
                  <a:lnTo>
                    <a:pt x="1120" y="129"/>
                  </a:lnTo>
                  <a:lnTo>
                    <a:pt x="1105" y="131"/>
                  </a:lnTo>
                  <a:lnTo>
                    <a:pt x="1091" y="133"/>
                  </a:lnTo>
                  <a:lnTo>
                    <a:pt x="1077" y="138"/>
                  </a:lnTo>
                  <a:lnTo>
                    <a:pt x="1063" y="141"/>
                  </a:lnTo>
                  <a:lnTo>
                    <a:pt x="1048" y="145"/>
                  </a:lnTo>
                  <a:lnTo>
                    <a:pt x="1057" y="151"/>
                  </a:lnTo>
                  <a:lnTo>
                    <a:pt x="1067" y="154"/>
                  </a:lnTo>
                  <a:lnTo>
                    <a:pt x="1077" y="156"/>
                  </a:lnTo>
                  <a:lnTo>
                    <a:pt x="1088" y="156"/>
                  </a:lnTo>
                  <a:lnTo>
                    <a:pt x="1098" y="158"/>
                  </a:lnTo>
                  <a:lnTo>
                    <a:pt x="1108" y="161"/>
                  </a:lnTo>
                  <a:lnTo>
                    <a:pt x="1118" y="164"/>
                  </a:lnTo>
                  <a:lnTo>
                    <a:pt x="1127" y="169"/>
                  </a:lnTo>
                  <a:lnTo>
                    <a:pt x="1094" y="166"/>
                  </a:lnTo>
                  <a:lnTo>
                    <a:pt x="1060" y="165"/>
                  </a:lnTo>
                  <a:lnTo>
                    <a:pt x="1026" y="164"/>
                  </a:lnTo>
                  <a:lnTo>
                    <a:pt x="991" y="162"/>
                  </a:lnTo>
                  <a:lnTo>
                    <a:pt x="957" y="162"/>
                  </a:lnTo>
                  <a:lnTo>
                    <a:pt x="922" y="162"/>
                  </a:lnTo>
                  <a:lnTo>
                    <a:pt x="889" y="164"/>
                  </a:lnTo>
                  <a:lnTo>
                    <a:pt x="853" y="165"/>
                  </a:lnTo>
                  <a:lnTo>
                    <a:pt x="820" y="166"/>
                  </a:lnTo>
                  <a:lnTo>
                    <a:pt x="785" y="168"/>
                  </a:lnTo>
                  <a:lnTo>
                    <a:pt x="750" y="169"/>
                  </a:lnTo>
                  <a:lnTo>
                    <a:pt x="716" y="172"/>
                  </a:lnTo>
                  <a:lnTo>
                    <a:pt x="681" y="174"/>
                  </a:lnTo>
                  <a:lnTo>
                    <a:pt x="646" y="175"/>
                  </a:lnTo>
                  <a:lnTo>
                    <a:pt x="610" y="178"/>
                  </a:lnTo>
                  <a:lnTo>
                    <a:pt x="575" y="179"/>
                  </a:lnTo>
                  <a:lnTo>
                    <a:pt x="561" y="187"/>
                  </a:lnTo>
                  <a:lnTo>
                    <a:pt x="545" y="189"/>
                  </a:lnTo>
                  <a:lnTo>
                    <a:pt x="527" y="191"/>
                  </a:lnTo>
                  <a:lnTo>
                    <a:pt x="511" y="191"/>
                  </a:lnTo>
                  <a:lnTo>
                    <a:pt x="495" y="191"/>
                  </a:lnTo>
                  <a:lnTo>
                    <a:pt x="479" y="192"/>
                  </a:lnTo>
                  <a:lnTo>
                    <a:pt x="463" y="197"/>
                  </a:lnTo>
                  <a:lnTo>
                    <a:pt x="448" y="205"/>
                  </a:lnTo>
                  <a:lnTo>
                    <a:pt x="458" y="212"/>
                  </a:lnTo>
                  <a:lnTo>
                    <a:pt x="470" y="217"/>
                  </a:lnTo>
                  <a:lnTo>
                    <a:pt x="483" y="218"/>
                  </a:lnTo>
                  <a:lnTo>
                    <a:pt x="495" y="221"/>
                  </a:lnTo>
                  <a:lnTo>
                    <a:pt x="508" y="223"/>
                  </a:lnTo>
                  <a:lnTo>
                    <a:pt x="521" y="224"/>
                  </a:lnTo>
                  <a:lnTo>
                    <a:pt x="533" y="227"/>
                  </a:lnTo>
                  <a:lnTo>
                    <a:pt x="545" y="233"/>
                  </a:lnTo>
                  <a:lnTo>
                    <a:pt x="518" y="244"/>
                  </a:lnTo>
                  <a:lnTo>
                    <a:pt x="354" y="220"/>
                  </a:lnTo>
                  <a:lnTo>
                    <a:pt x="347" y="223"/>
                  </a:lnTo>
                  <a:lnTo>
                    <a:pt x="338" y="224"/>
                  </a:lnTo>
                  <a:lnTo>
                    <a:pt x="331" y="227"/>
                  </a:lnTo>
                  <a:lnTo>
                    <a:pt x="325" y="233"/>
                  </a:lnTo>
                  <a:lnTo>
                    <a:pt x="426" y="280"/>
                  </a:lnTo>
                  <a:lnTo>
                    <a:pt x="403" y="280"/>
                  </a:lnTo>
                  <a:lnTo>
                    <a:pt x="381" y="279"/>
                  </a:lnTo>
                  <a:lnTo>
                    <a:pt x="357" y="273"/>
                  </a:lnTo>
                  <a:lnTo>
                    <a:pt x="334" y="269"/>
                  </a:lnTo>
                  <a:lnTo>
                    <a:pt x="310" y="263"/>
                  </a:lnTo>
                  <a:lnTo>
                    <a:pt x="287" y="260"/>
                  </a:lnTo>
                  <a:lnTo>
                    <a:pt x="264" y="258"/>
                  </a:lnTo>
                  <a:lnTo>
                    <a:pt x="240" y="261"/>
                  </a:lnTo>
                  <a:lnTo>
                    <a:pt x="233" y="267"/>
                  </a:lnTo>
                  <a:lnTo>
                    <a:pt x="249" y="280"/>
                  </a:lnTo>
                  <a:lnTo>
                    <a:pt x="268" y="290"/>
                  </a:lnTo>
                  <a:lnTo>
                    <a:pt x="287" y="300"/>
                  </a:lnTo>
                  <a:lnTo>
                    <a:pt x="306" y="307"/>
                  </a:lnTo>
                  <a:lnTo>
                    <a:pt x="326" y="315"/>
                  </a:lnTo>
                  <a:lnTo>
                    <a:pt x="347" y="322"/>
                  </a:lnTo>
                  <a:lnTo>
                    <a:pt x="367" y="329"/>
                  </a:lnTo>
                  <a:lnTo>
                    <a:pt x="387" y="338"/>
                  </a:lnTo>
                  <a:lnTo>
                    <a:pt x="365" y="338"/>
                  </a:lnTo>
                  <a:lnTo>
                    <a:pt x="341" y="336"/>
                  </a:lnTo>
                  <a:lnTo>
                    <a:pt x="316" y="333"/>
                  </a:lnTo>
                  <a:lnTo>
                    <a:pt x="290" y="329"/>
                  </a:lnTo>
                  <a:lnTo>
                    <a:pt x="265" y="323"/>
                  </a:lnTo>
                  <a:lnTo>
                    <a:pt x="239" y="316"/>
                  </a:lnTo>
                  <a:lnTo>
                    <a:pt x="214" y="310"/>
                  </a:lnTo>
                  <a:lnTo>
                    <a:pt x="189" y="303"/>
                  </a:lnTo>
                  <a:lnTo>
                    <a:pt x="183" y="309"/>
                  </a:lnTo>
                  <a:lnTo>
                    <a:pt x="176" y="310"/>
                  </a:lnTo>
                  <a:lnTo>
                    <a:pt x="170" y="310"/>
                  </a:lnTo>
                  <a:lnTo>
                    <a:pt x="163" y="309"/>
                  </a:lnTo>
                  <a:lnTo>
                    <a:pt x="155" y="307"/>
                  </a:lnTo>
                  <a:lnTo>
                    <a:pt x="149" y="307"/>
                  </a:lnTo>
                  <a:lnTo>
                    <a:pt x="142" y="309"/>
                  </a:lnTo>
                  <a:lnTo>
                    <a:pt x="136" y="315"/>
                  </a:lnTo>
                  <a:lnTo>
                    <a:pt x="148" y="322"/>
                  </a:lnTo>
                  <a:lnTo>
                    <a:pt x="161" y="329"/>
                  </a:lnTo>
                  <a:lnTo>
                    <a:pt x="174" y="335"/>
                  </a:lnTo>
                  <a:lnTo>
                    <a:pt x="189" y="340"/>
                  </a:lnTo>
                  <a:lnTo>
                    <a:pt x="204" y="348"/>
                  </a:lnTo>
                  <a:lnTo>
                    <a:pt x="217" y="353"/>
                  </a:lnTo>
                  <a:lnTo>
                    <a:pt x="230" y="362"/>
                  </a:lnTo>
                  <a:lnTo>
                    <a:pt x="243" y="371"/>
                  </a:lnTo>
                  <a:lnTo>
                    <a:pt x="376" y="405"/>
                  </a:lnTo>
                  <a:lnTo>
                    <a:pt x="376" y="412"/>
                  </a:lnTo>
                  <a:lnTo>
                    <a:pt x="360" y="412"/>
                  </a:lnTo>
                  <a:lnTo>
                    <a:pt x="346" y="411"/>
                  </a:lnTo>
                  <a:lnTo>
                    <a:pt x="329" y="409"/>
                  </a:lnTo>
                  <a:lnTo>
                    <a:pt x="315" y="408"/>
                  </a:lnTo>
                  <a:lnTo>
                    <a:pt x="300" y="405"/>
                  </a:lnTo>
                  <a:lnTo>
                    <a:pt x="284" y="404"/>
                  </a:lnTo>
                  <a:lnTo>
                    <a:pt x="269" y="401"/>
                  </a:lnTo>
                  <a:lnTo>
                    <a:pt x="255" y="397"/>
                  </a:lnTo>
                  <a:lnTo>
                    <a:pt x="239" y="394"/>
                  </a:lnTo>
                  <a:lnTo>
                    <a:pt x="224" y="389"/>
                  </a:lnTo>
                  <a:lnTo>
                    <a:pt x="209" y="385"/>
                  </a:lnTo>
                  <a:lnTo>
                    <a:pt x="196" y="379"/>
                  </a:lnTo>
                  <a:lnTo>
                    <a:pt x="182" y="375"/>
                  </a:lnTo>
                  <a:lnTo>
                    <a:pt x="167" y="368"/>
                  </a:lnTo>
                  <a:lnTo>
                    <a:pt x="154" y="362"/>
                  </a:lnTo>
                  <a:lnTo>
                    <a:pt x="141" y="355"/>
                  </a:lnTo>
                  <a:lnTo>
                    <a:pt x="133" y="353"/>
                  </a:lnTo>
                  <a:lnTo>
                    <a:pt x="124" y="352"/>
                  </a:lnTo>
                  <a:lnTo>
                    <a:pt x="116" y="352"/>
                  </a:lnTo>
                  <a:lnTo>
                    <a:pt x="107" y="351"/>
                  </a:lnTo>
                  <a:lnTo>
                    <a:pt x="98" y="352"/>
                  </a:lnTo>
                  <a:lnTo>
                    <a:pt x="89" y="353"/>
                  </a:lnTo>
                  <a:lnTo>
                    <a:pt x="82" y="356"/>
                  </a:lnTo>
                  <a:lnTo>
                    <a:pt x="75" y="361"/>
                  </a:lnTo>
                  <a:lnTo>
                    <a:pt x="97" y="376"/>
                  </a:lnTo>
                  <a:lnTo>
                    <a:pt x="119" y="391"/>
                  </a:lnTo>
                  <a:lnTo>
                    <a:pt x="142" y="404"/>
                  </a:lnTo>
                  <a:lnTo>
                    <a:pt x="165" y="417"/>
                  </a:lnTo>
                  <a:lnTo>
                    <a:pt x="189" y="427"/>
                  </a:lnTo>
                  <a:lnTo>
                    <a:pt x="214" y="437"/>
                  </a:lnTo>
                  <a:lnTo>
                    <a:pt x="239" y="445"/>
                  </a:lnTo>
                  <a:lnTo>
                    <a:pt x="264" y="454"/>
                  </a:lnTo>
                  <a:lnTo>
                    <a:pt x="288" y="461"/>
                  </a:lnTo>
                  <a:lnTo>
                    <a:pt x="315" y="467"/>
                  </a:lnTo>
                  <a:lnTo>
                    <a:pt x="341" y="473"/>
                  </a:lnTo>
                  <a:lnTo>
                    <a:pt x="367" y="478"/>
                  </a:lnTo>
                  <a:lnTo>
                    <a:pt x="394" y="483"/>
                  </a:lnTo>
                  <a:lnTo>
                    <a:pt x="420" y="487"/>
                  </a:lnTo>
                  <a:lnTo>
                    <a:pt x="447" y="491"/>
                  </a:lnTo>
                  <a:lnTo>
                    <a:pt x="473" y="496"/>
                  </a:lnTo>
                  <a:lnTo>
                    <a:pt x="504" y="507"/>
                  </a:lnTo>
                  <a:lnTo>
                    <a:pt x="555" y="506"/>
                  </a:lnTo>
                  <a:lnTo>
                    <a:pt x="605" y="506"/>
                  </a:lnTo>
                  <a:lnTo>
                    <a:pt x="656" y="504"/>
                  </a:lnTo>
                  <a:lnTo>
                    <a:pt x="706" y="503"/>
                  </a:lnTo>
                  <a:lnTo>
                    <a:pt x="755" y="500"/>
                  </a:lnTo>
                  <a:lnTo>
                    <a:pt x="805" y="499"/>
                  </a:lnTo>
                  <a:lnTo>
                    <a:pt x="855" y="496"/>
                  </a:lnTo>
                  <a:lnTo>
                    <a:pt x="905" y="491"/>
                  </a:lnTo>
                  <a:lnTo>
                    <a:pt x="953" y="487"/>
                  </a:lnTo>
                  <a:lnTo>
                    <a:pt x="1001" y="483"/>
                  </a:lnTo>
                  <a:lnTo>
                    <a:pt x="1050" y="476"/>
                  </a:lnTo>
                  <a:lnTo>
                    <a:pt x="1098" y="468"/>
                  </a:lnTo>
                  <a:lnTo>
                    <a:pt x="1146" y="460"/>
                  </a:lnTo>
                  <a:lnTo>
                    <a:pt x="1193" y="450"/>
                  </a:lnTo>
                  <a:lnTo>
                    <a:pt x="1240" y="438"/>
                  </a:lnTo>
                  <a:lnTo>
                    <a:pt x="1285" y="425"/>
                  </a:lnTo>
                  <a:lnTo>
                    <a:pt x="1313" y="424"/>
                  </a:lnTo>
                  <a:lnTo>
                    <a:pt x="1339" y="420"/>
                  </a:lnTo>
                  <a:lnTo>
                    <a:pt x="1366" y="411"/>
                  </a:lnTo>
                  <a:lnTo>
                    <a:pt x="1392" y="401"/>
                  </a:lnTo>
                  <a:lnTo>
                    <a:pt x="1417" y="391"/>
                  </a:lnTo>
                  <a:lnTo>
                    <a:pt x="1445" y="382"/>
                  </a:lnTo>
                  <a:lnTo>
                    <a:pt x="1471" y="375"/>
                  </a:lnTo>
                  <a:lnTo>
                    <a:pt x="1500" y="371"/>
                  </a:lnTo>
                  <a:lnTo>
                    <a:pt x="1517" y="362"/>
                  </a:lnTo>
                  <a:lnTo>
                    <a:pt x="1531" y="355"/>
                  </a:lnTo>
                  <a:lnTo>
                    <a:pt x="1547" y="346"/>
                  </a:lnTo>
                  <a:lnTo>
                    <a:pt x="1563" y="339"/>
                  </a:lnTo>
                  <a:lnTo>
                    <a:pt x="1581" y="333"/>
                  </a:lnTo>
                  <a:lnTo>
                    <a:pt x="1597" y="328"/>
                  </a:lnTo>
                  <a:lnTo>
                    <a:pt x="1613" y="322"/>
                  </a:lnTo>
                  <a:lnTo>
                    <a:pt x="1631" y="317"/>
                  </a:lnTo>
                  <a:lnTo>
                    <a:pt x="1638" y="323"/>
                  </a:lnTo>
                  <a:lnTo>
                    <a:pt x="1638" y="330"/>
                  </a:lnTo>
                  <a:lnTo>
                    <a:pt x="1634" y="338"/>
                  </a:lnTo>
                  <a:lnTo>
                    <a:pt x="1631" y="345"/>
                  </a:lnTo>
                  <a:lnTo>
                    <a:pt x="1588" y="365"/>
                  </a:lnTo>
                  <a:lnTo>
                    <a:pt x="1547" y="384"/>
                  </a:lnTo>
                  <a:lnTo>
                    <a:pt x="1503" y="401"/>
                  </a:lnTo>
                  <a:lnTo>
                    <a:pt x="1461" y="417"/>
                  </a:lnTo>
                  <a:lnTo>
                    <a:pt x="1417" y="432"/>
                  </a:lnTo>
                  <a:lnTo>
                    <a:pt x="1372" y="445"/>
                  </a:lnTo>
                  <a:lnTo>
                    <a:pt x="1328" y="458"/>
                  </a:lnTo>
                  <a:lnTo>
                    <a:pt x="1282" y="470"/>
                  </a:lnTo>
                  <a:lnTo>
                    <a:pt x="1236" y="481"/>
                  </a:lnTo>
                  <a:lnTo>
                    <a:pt x="1190" y="490"/>
                  </a:lnTo>
                  <a:lnTo>
                    <a:pt x="1143" y="499"/>
                  </a:lnTo>
                  <a:lnTo>
                    <a:pt x="1096" y="507"/>
                  </a:lnTo>
                  <a:lnTo>
                    <a:pt x="1050" y="514"/>
                  </a:lnTo>
                  <a:lnTo>
                    <a:pt x="1001" y="520"/>
                  </a:lnTo>
                  <a:lnTo>
                    <a:pt x="953" y="526"/>
                  </a:lnTo>
                  <a:lnTo>
                    <a:pt x="905" y="532"/>
                  </a:lnTo>
                  <a:lnTo>
                    <a:pt x="867" y="536"/>
                  </a:lnTo>
                  <a:lnTo>
                    <a:pt x="829" y="539"/>
                  </a:lnTo>
                  <a:lnTo>
                    <a:pt x="791" y="540"/>
                  </a:lnTo>
                  <a:lnTo>
                    <a:pt x="752" y="540"/>
                  </a:lnTo>
                  <a:lnTo>
                    <a:pt x="716" y="539"/>
                  </a:lnTo>
                  <a:lnTo>
                    <a:pt x="678" y="537"/>
                  </a:lnTo>
                  <a:lnTo>
                    <a:pt x="640" y="535"/>
                  </a:lnTo>
                  <a:lnTo>
                    <a:pt x="603" y="530"/>
                  </a:lnTo>
                  <a:lnTo>
                    <a:pt x="565" y="526"/>
                  </a:lnTo>
                  <a:lnTo>
                    <a:pt x="527" y="522"/>
                  </a:lnTo>
                  <a:lnTo>
                    <a:pt x="490" y="516"/>
                  </a:lnTo>
                  <a:lnTo>
                    <a:pt x="452" y="510"/>
                  </a:lnTo>
                  <a:lnTo>
                    <a:pt x="416" y="504"/>
                  </a:lnTo>
                  <a:lnTo>
                    <a:pt x="379" y="497"/>
                  </a:lnTo>
                  <a:lnTo>
                    <a:pt x="341" y="491"/>
                  </a:lnTo>
                  <a:lnTo>
                    <a:pt x="305" y="486"/>
                  </a:lnTo>
                  <a:lnTo>
                    <a:pt x="288" y="480"/>
                  </a:lnTo>
                  <a:lnTo>
                    <a:pt x="271" y="474"/>
                  </a:lnTo>
                  <a:lnTo>
                    <a:pt x="253" y="468"/>
                  </a:lnTo>
                  <a:lnTo>
                    <a:pt x="237" y="464"/>
                  </a:lnTo>
                  <a:lnTo>
                    <a:pt x="220" y="460"/>
                  </a:lnTo>
                  <a:lnTo>
                    <a:pt x="202" y="455"/>
                  </a:lnTo>
                  <a:lnTo>
                    <a:pt x="185" y="451"/>
                  </a:lnTo>
                  <a:lnTo>
                    <a:pt x="167" y="447"/>
                  </a:lnTo>
                  <a:lnTo>
                    <a:pt x="148" y="444"/>
                  </a:lnTo>
                  <a:lnTo>
                    <a:pt x="130" y="440"/>
                  </a:lnTo>
                  <a:lnTo>
                    <a:pt x="113" y="435"/>
                  </a:lnTo>
                  <a:lnTo>
                    <a:pt x="95" y="431"/>
                  </a:lnTo>
                  <a:lnTo>
                    <a:pt x="79" y="425"/>
                  </a:lnTo>
                  <a:lnTo>
                    <a:pt x="62" y="421"/>
                  </a:lnTo>
                  <a:lnTo>
                    <a:pt x="44" y="415"/>
                  </a:lnTo>
                  <a:lnTo>
                    <a:pt x="28" y="408"/>
                  </a:lnTo>
                  <a:lnTo>
                    <a:pt x="21" y="397"/>
                  </a:lnTo>
                  <a:lnTo>
                    <a:pt x="13" y="384"/>
                  </a:lnTo>
                  <a:lnTo>
                    <a:pt x="6" y="372"/>
                  </a:lnTo>
                  <a:lnTo>
                    <a:pt x="0" y="361"/>
                  </a:lnTo>
                  <a:lnTo>
                    <a:pt x="9" y="363"/>
                  </a:lnTo>
                  <a:lnTo>
                    <a:pt x="16" y="362"/>
                  </a:lnTo>
                  <a:lnTo>
                    <a:pt x="23" y="359"/>
                  </a:lnTo>
                  <a:lnTo>
                    <a:pt x="31" y="353"/>
                  </a:lnTo>
                  <a:lnTo>
                    <a:pt x="38" y="348"/>
                  </a:lnTo>
                  <a:lnTo>
                    <a:pt x="44" y="340"/>
                  </a:lnTo>
                  <a:lnTo>
                    <a:pt x="51" y="333"/>
                  </a:lnTo>
                  <a:lnTo>
                    <a:pt x="57" y="328"/>
                  </a:lnTo>
                  <a:lnTo>
                    <a:pt x="54" y="320"/>
                  </a:lnTo>
                  <a:lnTo>
                    <a:pt x="48" y="316"/>
                  </a:lnTo>
                  <a:lnTo>
                    <a:pt x="40" y="312"/>
                  </a:lnTo>
                  <a:lnTo>
                    <a:pt x="31" y="309"/>
                  </a:lnTo>
                  <a:lnTo>
                    <a:pt x="23" y="305"/>
                  </a:lnTo>
                  <a:lnTo>
                    <a:pt x="19" y="300"/>
                  </a:lnTo>
                  <a:lnTo>
                    <a:pt x="18" y="294"/>
                  </a:lnTo>
                  <a:lnTo>
                    <a:pt x="21" y="286"/>
                  </a:lnTo>
                  <a:lnTo>
                    <a:pt x="35" y="293"/>
                  </a:lnTo>
                  <a:lnTo>
                    <a:pt x="50" y="297"/>
                  </a:lnTo>
                  <a:lnTo>
                    <a:pt x="63" y="302"/>
                  </a:lnTo>
                  <a:lnTo>
                    <a:pt x="78" y="302"/>
                  </a:lnTo>
                  <a:lnTo>
                    <a:pt x="92" y="302"/>
                  </a:lnTo>
                  <a:lnTo>
                    <a:pt x="107" y="297"/>
                  </a:lnTo>
                  <a:lnTo>
                    <a:pt x="120" y="292"/>
                  </a:lnTo>
                  <a:lnTo>
                    <a:pt x="133" y="283"/>
                  </a:lnTo>
                  <a:lnTo>
                    <a:pt x="141" y="274"/>
                  </a:lnTo>
                  <a:lnTo>
                    <a:pt x="126" y="269"/>
                  </a:lnTo>
                  <a:lnTo>
                    <a:pt x="110" y="264"/>
                  </a:lnTo>
                  <a:lnTo>
                    <a:pt x="95" y="258"/>
                  </a:lnTo>
                  <a:lnTo>
                    <a:pt x="81" y="253"/>
                  </a:lnTo>
                  <a:lnTo>
                    <a:pt x="66" y="244"/>
                  </a:lnTo>
                  <a:lnTo>
                    <a:pt x="54" y="235"/>
                  </a:lnTo>
                  <a:lnTo>
                    <a:pt x="45" y="224"/>
                  </a:lnTo>
                  <a:lnTo>
                    <a:pt x="38" y="210"/>
                  </a:lnTo>
                  <a:lnTo>
                    <a:pt x="44" y="205"/>
                  </a:lnTo>
                  <a:lnTo>
                    <a:pt x="64" y="215"/>
                  </a:lnTo>
                  <a:lnTo>
                    <a:pt x="85" y="228"/>
                  </a:lnTo>
                  <a:lnTo>
                    <a:pt x="107" y="240"/>
                  </a:lnTo>
                  <a:lnTo>
                    <a:pt x="130" y="250"/>
                  </a:lnTo>
                  <a:lnTo>
                    <a:pt x="152" y="257"/>
                  </a:lnTo>
                  <a:lnTo>
                    <a:pt x="176" y="258"/>
                  </a:lnTo>
                  <a:lnTo>
                    <a:pt x="198" y="251"/>
                  </a:lnTo>
                  <a:lnTo>
                    <a:pt x="218" y="237"/>
                  </a:lnTo>
                  <a:lnTo>
                    <a:pt x="215" y="227"/>
                  </a:lnTo>
                  <a:lnTo>
                    <a:pt x="211" y="220"/>
                  </a:lnTo>
                  <a:lnTo>
                    <a:pt x="202" y="217"/>
                  </a:lnTo>
                  <a:lnTo>
                    <a:pt x="193" y="214"/>
                  </a:lnTo>
                  <a:lnTo>
                    <a:pt x="183" y="212"/>
                  </a:lnTo>
                  <a:lnTo>
                    <a:pt x="173" y="211"/>
                  </a:lnTo>
                  <a:lnTo>
                    <a:pt x="163" y="210"/>
                  </a:lnTo>
                  <a:lnTo>
                    <a:pt x="154" y="205"/>
                  </a:lnTo>
                  <a:lnTo>
                    <a:pt x="142" y="198"/>
                  </a:lnTo>
                  <a:lnTo>
                    <a:pt x="130" y="192"/>
                  </a:lnTo>
                  <a:lnTo>
                    <a:pt x="117" y="188"/>
                  </a:lnTo>
                  <a:lnTo>
                    <a:pt x="104" y="184"/>
                  </a:lnTo>
                  <a:lnTo>
                    <a:pt x="91" y="178"/>
                  </a:lnTo>
                  <a:lnTo>
                    <a:pt x="81" y="172"/>
                  </a:lnTo>
                  <a:lnTo>
                    <a:pt x="70" y="165"/>
                  </a:lnTo>
                  <a:lnTo>
                    <a:pt x="62" y="156"/>
                  </a:lnTo>
                  <a:lnTo>
                    <a:pt x="62" y="149"/>
                  </a:lnTo>
                  <a:lnTo>
                    <a:pt x="78" y="152"/>
                  </a:lnTo>
                  <a:lnTo>
                    <a:pt x="95" y="156"/>
                  </a:lnTo>
                  <a:lnTo>
                    <a:pt x="111" y="162"/>
                  </a:lnTo>
                  <a:lnTo>
                    <a:pt x="127" y="169"/>
                  </a:lnTo>
                  <a:lnTo>
                    <a:pt x="142" y="178"/>
                  </a:lnTo>
                  <a:lnTo>
                    <a:pt x="158" y="185"/>
                  </a:lnTo>
                  <a:lnTo>
                    <a:pt x="174" y="194"/>
                  </a:lnTo>
                  <a:lnTo>
                    <a:pt x="190" y="201"/>
                  </a:lnTo>
                  <a:lnTo>
                    <a:pt x="206" y="207"/>
                  </a:lnTo>
                  <a:lnTo>
                    <a:pt x="223" y="212"/>
                  </a:lnTo>
                  <a:lnTo>
                    <a:pt x="239" y="215"/>
                  </a:lnTo>
                  <a:lnTo>
                    <a:pt x="255" y="217"/>
                  </a:lnTo>
                  <a:lnTo>
                    <a:pt x="271" y="217"/>
                  </a:lnTo>
                  <a:lnTo>
                    <a:pt x="287" y="214"/>
                  </a:lnTo>
                  <a:lnTo>
                    <a:pt x="305" y="207"/>
                  </a:lnTo>
                  <a:lnTo>
                    <a:pt x="322" y="197"/>
                  </a:lnTo>
                  <a:lnTo>
                    <a:pt x="312" y="188"/>
                  </a:lnTo>
                  <a:lnTo>
                    <a:pt x="299" y="182"/>
                  </a:lnTo>
                  <a:lnTo>
                    <a:pt x="286" y="179"/>
                  </a:lnTo>
                  <a:lnTo>
                    <a:pt x="271" y="177"/>
                  </a:lnTo>
                  <a:lnTo>
                    <a:pt x="256" y="174"/>
                  </a:lnTo>
                  <a:lnTo>
                    <a:pt x="242" y="171"/>
                  </a:lnTo>
                  <a:lnTo>
                    <a:pt x="227" y="166"/>
                  </a:lnTo>
                  <a:lnTo>
                    <a:pt x="215" y="159"/>
                  </a:lnTo>
                  <a:lnTo>
                    <a:pt x="92" y="100"/>
                  </a:lnTo>
                  <a:lnTo>
                    <a:pt x="92" y="87"/>
                  </a:lnTo>
                  <a:lnTo>
                    <a:pt x="111" y="93"/>
                  </a:lnTo>
                  <a:lnTo>
                    <a:pt x="129" y="100"/>
                  </a:lnTo>
                  <a:lnTo>
                    <a:pt x="146" y="107"/>
                  </a:lnTo>
                  <a:lnTo>
                    <a:pt x="164" y="115"/>
                  </a:lnTo>
                  <a:lnTo>
                    <a:pt x="182" y="122"/>
                  </a:lnTo>
                  <a:lnTo>
                    <a:pt x="199" y="131"/>
                  </a:lnTo>
                  <a:lnTo>
                    <a:pt x="217" y="139"/>
                  </a:lnTo>
                  <a:lnTo>
                    <a:pt x="234" y="146"/>
                  </a:lnTo>
                  <a:lnTo>
                    <a:pt x="252" y="155"/>
                  </a:lnTo>
                  <a:lnTo>
                    <a:pt x="269" y="162"/>
                  </a:lnTo>
                  <a:lnTo>
                    <a:pt x="287" y="169"/>
                  </a:lnTo>
                  <a:lnTo>
                    <a:pt x="306" y="175"/>
                  </a:lnTo>
                  <a:lnTo>
                    <a:pt x="325" y="181"/>
                  </a:lnTo>
                  <a:lnTo>
                    <a:pt x="344" y="185"/>
                  </a:lnTo>
                  <a:lnTo>
                    <a:pt x="363" y="188"/>
                  </a:lnTo>
                  <a:lnTo>
                    <a:pt x="384" y="191"/>
                  </a:lnTo>
                  <a:lnTo>
                    <a:pt x="411" y="182"/>
                  </a:lnTo>
                  <a:lnTo>
                    <a:pt x="439" y="175"/>
                  </a:lnTo>
                  <a:lnTo>
                    <a:pt x="467" y="168"/>
                  </a:lnTo>
                  <a:lnTo>
                    <a:pt x="496" y="162"/>
                  </a:lnTo>
                  <a:lnTo>
                    <a:pt x="526" y="158"/>
                  </a:lnTo>
                  <a:lnTo>
                    <a:pt x="555" y="154"/>
                  </a:lnTo>
                  <a:lnTo>
                    <a:pt x="586" y="151"/>
                  </a:lnTo>
                  <a:lnTo>
                    <a:pt x="615" y="148"/>
                  </a:lnTo>
                  <a:lnTo>
                    <a:pt x="646" y="145"/>
                  </a:lnTo>
                  <a:lnTo>
                    <a:pt x="676" y="143"/>
                  </a:lnTo>
                  <a:lnTo>
                    <a:pt x="707" y="142"/>
                  </a:lnTo>
                  <a:lnTo>
                    <a:pt x="738" y="141"/>
                  </a:lnTo>
                  <a:lnTo>
                    <a:pt x="769" y="141"/>
                  </a:lnTo>
                  <a:lnTo>
                    <a:pt x="799" y="139"/>
                  </a:lnTo>
                  <a:lnTo>
                    <a:pt x="829" y="139"/>
                  </a:lnTo>
                  <a:lnTo>
                    <a:pt x="859" y="139"/>
                  </a:lnTo>
                  <a:lnTo>
                    <a:pt x="874" y="141"/>
                  </a:lnTo>
                  <a:lnTo>
                    <a:pt x="890" y="142"/>
                  </a:lnTo>
                  <a:lnTo>
                    <a:pt x="905" y="142"/>
                  </a:lnTo>
                  <a:lnTo>
                    <a:pt x="921" y="141"/>
                  </a:lnTo>
                  <a:lnTo>
                    <a:pt x="935" y="139"/>
                  </a:lnTo>
                  <a:lnTo>
                    <a:pt x="952" y="138"/>
                  </a:lnTo>
                  <a:lnTo>
                    <a:pt x="966" y="135"/>
                  </a:lnTo>
                  <a:lnTo>
                    <a:pt x="982" y="132"/>
                  </a:lnTo>
                  <a:lnTo>
                    <a:pt x="997" y="129"/>
                  </a:lnTo>
                  <a:lnTo>
                    <a:pt x="1013" y="126"/>
                  </a:lnTo>
                  <a:lnTo>
                    <a:pt x="1028" y="123"/>
                  </a:lnTo>
                  <a:lnTo>
                    <a:pt x="1044" y="122"/>
                  </a:lnTo>
                  <a:lnTo>
                    <a:pt x="1060" y="119"/>
                  </a:lnTo>
                  <a:lnTo>
                    <a:pt x="1074" y="118"/>
                  </a:lnTo>
                  <a:lnTo>
                    <a:pt x="1091" y="116"/>
                  </a:lnTo>
                  <a:lnTo>
                    <a:pt x="1107" y="115"/>
                  </a:lnTo>
                  <a:lnTo>
                    <a:pt x="1130" y="109"/>
                  </a:lnTo>
                  <a:lnTo>
                    <a:pt x="1152" y="102"/>
                  </a:lnTo>
                  <a:lnTo>
                    <a:pt x="1175" y="96"/>
                  </a:lnTo>
                  <a:lnTo>
                    <a:pt x="1199" y="89"/>
                  </a:lnTo>
                  <a:lnTo>
                    <a:pt x="1221" y="82"/>
                  </a:lnTo>
                  <a:lnTo>
                    <a:pt x="1244" y="74"/>
                  </a:lnTo>
                  <a:lnTo>
                    <a:pt x="1268" y="69"/>
                  </a:lnTo>
                  <a:lnTo>
                    <a:pt x="1290" y="61"/>
                  </a:lnTo>
                  <a:lnTo>
                    <a:pt x="1313" y="54"/>
                  </a:lnTo>
                  <a:lnTo>
                    <a:pt x="1335" y="46"/>
                  </a:lnTo>
                  <a:lnTo>
                    <a:pt x="1358" y="38"/>
                  </a:lnTo>
                  <a:lnTo>
                    <a:pt x="1380" y="31"/>
                  </a:lnTo>
                  <a:lnTo>
                    <a:pt x="1402" y="24"/>
                  </a:lnTo>
                  <a:lnTo>
                    <a:pt x="1426" y="15"/>
                  </a:lnTo>
                  <a:lnTo>
                    <a:pt x="1448" y="8"/>
                  </a:lnTo>
                  <a:lnTo>
                    <a:pt x="1470" y="0"/>
                  </a:lnTo>
                  <a:lnTo>
                    <a:pt x="1477" y="0"/>
                  </a:lnTo>
                  <a:lnTo>
                    <a:pt x="1484" y="3"/>
                  </a:lnTo>
                  <a:lnTo>
                    <a:pt x="1490" y="7"/>
                  </a:lnTo>
                  <a:lnTo>
                    <a:pt x="1493" y="13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97" name="Freeform 89"/>
            <p:cNvSpPr>
              <a:spLocks/>
            </p:cNvSpPr>
            <p:nvPr/>
          </p:nvSpPr>
          <p:spPr bwMode="auto">
            <a:xfrm>
              <a:off x="2121" y="2646"/>
              <a:ext cx="90" cy="29"/>
            </a:xfrm>
            <a:custGeom>
              <a:avLst/>
              <a:gdLst/>
              <a:ahLst/>
              <a:cxnLst>
                <a:cxn ang="0">
                  <a:pos x="113" y="41"/>
                </a:cxn>
                <a:cxn ang="0">
                  <a:pos x="132" y="48"/>
                </a:cxn>
                <a:cxn ang="0">
                  <a:pos x="149" y="55"/>
                </a:cxn>
                <a:cxn ang="0">
                  <a:pos x="170" y="61"/>
                </a:cxn>
                <a:cxn ang="0">
                  <a:pos x="189" y="66"/>
                </a:cxn>
                <a:cxn ang="0">
                  <a:pos x="209" y="71"/>
                </a:cxn>
                <a:cxn ang="0">
                  <a:pos x="229" y="75"/>
                </a:cxn>
                <a:cxn ang="0">
                  <a:pos x="249" y="79"/>
                </a:cxn>
                <a:cxn ang="0">
                  <a:pos x="270" y="82"/>
                </a:cxn>
                <a:cxn ang="0">
                  <a:pos x="270" y="87"/>
                </a:cxn>
                <a:cxn ang="0">
                  <a:pos x="252" y="88"/>
                </a:cxn>
                <a:cxn ang="0">
                  <a:pos x="234" y="87"/>
                </a:cxn>
                <a:cxn ang="0">
                  <a:pos x="217" y="85"/>
                </a:cxn>
                <a:cxn ang="0">
                  <a:pos x="201" y="84"/>
                </a:cxn>
                <a:cxn ang="0">
                  <a:pos x="183" y="81"/>
                </a:cxn>
                <a:cxn ang="0">
                  <a:pos x="166" y="77"/>
                </a:cxn>
                <a:cxn ang="0">
                  <a:pos x="149" y="72"/>
                </a:cxn>
                <a:cxn ang="0">
                  <a:pos x="132" y="68"/>
                </a:cxn>
                <a:cxn ang="0">
                  <a:pos x="116" y="62"/>
                </a:cxn>
                <a:cxn ang="0">
                  <a:pos x="98" y="56"/>
                </a:cxn>
                <a:cxn ang="0">
                  <a:pos x="82" y="49"/>
                </a:cxn>
                <a:cxn ang="0">
                  <a:pos x="66" y="43"/>
                </a:cxn>
                <a:cxn ang="0">
                  <a:pos x="48" y="36"/>
                </a:cxn>
                <a:cxn ang="0">
                  <a:pos x="32" y="29"/>
                </a:cxn>
                <a:cxn ang="0">
                  <a:pos x="16" y="23"/>
                </a:cxn>
                <a:cxn ang="0">
                  <a:pos x="0" y="16"/>
                </a:cxn>
                <a:cxn ang="0">
                  <a:pos x="2" y="5"/>
                </a:cxn>
                <a:cxn ang="0">
                  <a:pos x="10" y="0"/>
                </a:cxn>
                <a:cxn ang="0">
                  <a:pos x="22" y="2"/>
                </a:cxn>
                <a:cxn ang="0">
                  <a:pos x="34" y="2"/>
                </a:cxn>
                <a:cxn ang="0">
                  <a:pos x="113" y="41"/>
                </a:cxn>
              </a:cxnLst>
              <a:rect l="0" t="0" r="r" b="b"/>
              <a:pathLst>
                <a:path w="270" h="88">
                  <a:moveTo>
                    <a:pt x="113" y="41"/>
                  </a:moveTo>
                  <a:lnTo>
                    <a:pt x="132" y="48"/>
                  </a:lnTo>
                  <a:lnTo>
                    <a:pt x="149" y="55"/>
                  </a:lnTo>
                  <a:lnTo>
                    <a:pt x="170" y="61"/>
                  </a:lnTo>
                  <a:lnTo>
                    <a:pt x="189" y="66"/>
                  </a:lnTo>
                  <a:lnTo>
                    <a:pt x="209" y="71"/>
                  </a:lnTo>
                  <a:lnTo>
                    <a:pt x="229" y="75"/>
                  </a:lnTo>
                  <a:lnTo>
                    <a:pt x="249" y="79"/>
                  </a:lnTo>
                  <a:lnTo>
                    <a:pt x="270" y="82"/>
                  </a:lnTo>
                  <a:lnTo>
                    <a:pt x="270" y="87"/>
                  </a:lnTo>
                  <a:lnTo>
                    <a:pt x="252" y="88"/>
                  </a:lnTo>
                  <a:lnTo>
                    <a:pt x="234" y="87"/>
                  </a:lnTo>
                  <a:lnTo>
                    <a:pt x="217" y="85"/>
                  </a:lnTo>
                  <a:lnTo>
                    <a:pt x="201" y="84"/>
                  </a:lnTo>
                  <a:lnTo>
                    <a:pt x="183" y="81"/>
                  </a:lnTo>
                  <a:lnTo>
                    <a:pt x="166" y="77"/>
                  </a:lnTo>
                  <a:lnTo>
                    <a:pt x="149" y="72"/>
                  </a:lnTo>
                  <a:lnTo>
                    <a:pt x="132" y="68"/>
                  </a:lnTo>
                  <a:lnTo>
                    <a:pt x="116" y="62"/>
                  </a:lnTo>
                  <a:lnTo>
                    <a:pt x="98" y="56"/>
                  </a:lnTo>
                  <a:lnTo>
                    <a:pt x="82" y="49"/>
                  </a:lnTo>
                  <a:lnTo>
                    <a:pt x="66" y="43"/>
                  </a:lnTo>
                  <a:lnTo>
                    <a:pt x="48" y="36"/>
                  </a:lnTo>
                  <a:lnTo>
                    <a:pt x="32" y="29"/>
                  </a:lnTo>
                  <a:lnTo>
                    <a:pt x="16" y="23"/>
                  </a:lnTo>
                  <a:lnTo>
                    <a:pt x="0" y="16"/>
                  </a:lnTo>
                  <a:lnTo>
                    <a:pt x="2" y="5"/>
                  </a:lnTo>
                  <a:lnTo>
                    <a:pt x="10" y="0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113" y="41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98" name="Freeform 90"/>
            <p:cNvSpPr>
              <a:spLocks/>
            </p:cNvSpPr>
            <p:nvPr/>
          </p:nvSpPr>
          <p:spPr bwMode="auto">
            <a:xfrm>
              <a:off x="2346" y="2663"/>
              <a:ext cx="249" cy="59"/>
            </a:xfrm>
            <a:custGeom>
              <a:avLst/>
              <a:gdLst/>
              <a:ahLst/>
              <a:cxnLst>
                <a:cxn ang="0">
                  <a:pos x="746" y="13"/>
                </a:cxn>
                <a:cxn ang="0">
                  <a:pos x="736" y="30"/>
                </a:cxn>
                <a:cxn ang="0">
                  <a:pos x="718" y="42"/>
                </a:cxn>
                <a:cxn ang="0">
                  <a:pos x="696" y="50"/>
                </a:cxn>
                <a:cxn ang="0">
                  <a:pos x="647" y="69"/>
                </a:cxn>
                <a:cxn ang="0">
                  <a:pos x="565" y="92"/>
                </a:cxn>
                <a:cxn ang="0">
                  <a:pos x="481" y="111"/>
                </a:cxn>
                <a:cxn ang="0">
                  <a:pos x="395" y="127"/>
                </a:cxn>
                <a:cxn ang="0">
                  <a:pos x="307" y="140"/>
                </a:cxn>
                <a:cxn ang="0">
                  <a:pos x="221" y="151"/>
                </a:cxn>
                <a:cxn ang="0">
                  <a:pos x="131" y="161"/>
                </a:cxn>
                <a:cxn ang="0">
                  <a:pos x="43" y="171"/>
                </a:cxn>
                <a:cxn ang="0">
                  <a:pos x="0" y="170"/>
                </a:cxn>
                <a:cxn ang="0">
                  <a:pos x="42" y="163"/>
                </a:cxn>
                <a:cxn ang="0">
                  <a:pos x="84" y="157"/>
                </a:cxn>
                <a:cxn ang="0">
                  <a:pos x="127" y="150"/>
                </a:cxn>
                <a:cxn ang="0">
                  <a:pos x="169" y="144"/>
                </a:cxn>
                <a:cxn ang="0">
                  <a:pos x="212" y="137"/>
                </a:cxn>
                <a:cxn ang="0">
                  <a:pos x="254" y="131"/>
                </a:cxn>
                <a:cxn ang="0">
                  <a:pos x="297" y="124"/>
                </a:cxn>
                <a:cxn ang="0">
                  <a:pos x="339" y="117"/>
                </a:cxn>
                <a:cxn ang="0">
                  <a:pos x="352" y="104"/>
                </a:cxn>
                <a:cxn ang="0">
                  <a:pos x="373" y="104"/>
                </a:cxn>
                <a:cxn ang="0">
                  <a:pos x="395" y="107"/>
                </a:cxn>
                <a:cxn ang="0">
                  <a:pos x="415" y="104"/>
                </a:cxn>
                <a:cxn ang="0">
                  <a:pos x="455" y="92"/>
                </a:cxn>
                <a:cxn ang="0">
                  <a:pos x="494" y="81"/>
                </a:cxn>
                <a:cxn ang="0">
                  <a:pos x="534" y="71"/>
                </a:cxn>
                <a:cxn ang="0">
                  <a:pos x="573" y="59"/>
                </a:cxn>
                <a:cxn ang="0">
                  <a:pos x="611" y="46"/>
                </a:cxn>
                <a:cxn ang="0">
                  <a:pos x="649" y="33"/>
                </a:cxn>
                <a:cxn ang="0">
                  <a:pos x="687" y="17"/>
                </a:cxn>
                <a:cxn ang="0">
                  <a:pos x="723" y="0"/>
                </a:cxn>
              </a:cxnLst>
              <a:rect l="0" t="0" r="r" b="b"/>
              <a:pathLst>
                <a:path w="746" h="177">
                  <a:moveTo>
                    <a:pt x="745" y="3"/>
                  </a:moveTo>
                  <a:lnTo>
                    <a:pt x="746" y="13"/>
                  </a:lnTo>
                  <a:lnTo>
                    <a:pt x="743" y="22"/>
                  </a:lnTo>
                  <a:lnTo>
                    <a:pt x="736" y="30"/>
                  </a:lnTo>
                  <a:lnTo>
                    <a:pt x="727" y="36"/>
                  </a:lnTo>
                  <a:lnTo>
                    <a:pt x="718" y="42"/>
                  </a:lnTo>
                  <a:lnTo>
                    <a:pt x="707" y="46"/>
                  </a:lnTo>
                  <a:lnTo>
                    <a:pt x="696" y="50"/>
                  </a:lnTo>
                  <a:lnTo>
                    <a:pt x="687" y="55"/>
                  </a:lnTo>
                  <a:lnTo>
                    <a:pt x="647" y="69"/>
                  </a:lnTo>
                  <a:lnTo>
                    <a:pt x="606" y="81"/>
                  </a:lnTo>
                  <a:lnTo>
                    <a:pt x="565" y="92"/>
                  </a:lnTo>
                  <a:lnTo>
                    <a:pt x="522" y="102"/>
                  </a:lnTo>
                  <a:lnTo>
                    <a:pt x="481" y="111"/>
                  </a:lnTo>
                  <a:lnTo>
                    <a:pt x="437" y="119"/>
                  </a:lnTo>
                  <a:lnTo>
                    <a:pt x="395" y="127"/>
                  </a:lnTo>
                  <a:lnTo>
                    <a:pt x="351" y="134"/>
                  </a:lnTo>
                  <a:lnTo>
                    <a:pt x="307" y="140"/>
                  </a:lnTo>
                  <a:lnTo>
                    <a:pt x="264" y="145"/>
                  </a:lnTo>
                  <a:lnTo>
                    <a:pt x="221" y="151"/>
                  </a:lnTo>
                  <a:lnTo>
                    <a:pt x="175" y="155"/>
                  </a:lnTo>
                  <a:lnTo>
                    <a:pt x="131" y="161"/>
                  </a:lnTo>
                  <a:lnTo>
                    <a:pt x="87" y="167"/>
                  </a:lnTo>
                  <a:lnTo>
                    <a:pt x="43" y="171"/>
                  </a:lnTo>
                  <a:lnTo>
                    <a:pt x="0" y="177"/>
                  </a:lnTo>
                  <a:lnTo>
                    <a:pt x="0" y="170"/>
                  </a:lnTo>
                  <a:lnTo>
                    <a:pt x="20" y="167"/>
                  </a:lnTo>
                  <a:lnTo>
                    <a:pt x="42" y="163"/>
                  </a:lnTo>
                  <a:lnTo>
                    <a:pt x="62" y="160"/>
                  </a:lnTo>
                  <a:lnTo>
                    <a:pt x="84" y="157"/>
                  </a:lnTo>
                  <a:lnTo>
                    <a:pt x="105" y="154"/>
                  </a:lnTo>
                  <a:lnTo>
                    <a:pt x="127" y="150"/>
                  </a:lnTo>
                  <a:lnTo>
                    <a:pt x="147" y="147"/>
                  </a:lnTo>
                  <a:lnTo>
                    <a:pt x="169" y="144"/>
                  </a:lnTo>
                  <a:lnTo>
                    <a:pt x="191" y="141"/>
                  </a:lnTo>
                  <a:lnTo>
                    <a:pt x="212" y="137"/>
                  </a:lnTo>
                  <a:lnTo>
                    <a:pt x="234" y="134"/>
                  </a:lnTo>
                  <a:lnTo>
                    <a:pt x="254" y="131"/>
                  </a:lnTo>
                  <a:lnTo>
                    <a:pt x="276" y="127"/>
                  </a:lnTo>
                  <a:lnTo>
                    <a:pt x="297" y="124"/>
                  </a:lnTo>
                  <a:lnTo>
                    <a:pt x="319" y="119"/>
                  </a:lnTo>
                  <a:lnTo>
                    <a:pt x="339" y="117"/>
                  </a:lnTo>
                  <a:lnTo>
                    <a:pt x="345" y="108"/>
                  </a:lnTo>
                  <a:lnTo>
                    <a:pt x="352" y="104"/>
                  </a:lnTo>
                  <a:lnTo>
                    <a:pt x="363" y="102"/>
                  </a:lnTo>
                  <a:lnTo>
                    <a:pt x="373" y="104"/>
                  </a:lnTo>
                  <a:lnTo>
                    <a:pt x="383" y="105"/>
                  </a:lnTo>
                  <a:lnTo>
                    <a:pt x="395" y="107"/>
                  </a:lnTo>
                  <a:lnTo>
                    <a:pt x="405" y="107"/>
                  </a:lnTo>
                  <a:lnTo>
                    <a:pt x="415" y="104"/>
                  </a:lnTo>
                  <a:lnTo>
                    <a:pt x="434" y="98"/>
                  </a:lnTo>
                  <a:lnTo>
                    <a:pt x="455" y="92"/>
                  </a:lnTo>
                  <a:lnTo>
                    <a:pt x="474" y="86"/>
                  </a:lnTo>
                  <a:lnTo>
                    <a:pt x="494" y="81"/>
                  </a:lnTo>
                  <a:lnTo>
                    <a:pt x="513" y="76"/>
                  </a:lnTo>
                  <a:lnTo>
                    <a:pt x="534" y="71"/>
                  </a:lnTo>
                  <a:lnTo>
                    <a:pt x="553" y="65"/>
                  </a:lnTo>
                  <a:lnTo>
                    <a:pt x="573" y="59"/>
                  </a:lnTo>
                  <a:lnTo>
                    <a:pt x="592" y="53"/>
                  </a:lnTo>
                  <a:lnTo>
                    <a:pt x="611" y="46"/>
                  </a:lnTo>
                  <a:lnTo>
                    <a:pt x="630" y="40"/>
                  </a:lnTo>
                  <a:lnTo>
                    <a:pt x="649" y="33"/>
                  </a:lnTo>
                  <a:lnTo>
                    <a:pt x="668" y="26"/>
                  </a:lnTo>
                  <a:lnTo>
                    <a:pt x="687" y="17"/>
                  </a:lnTo>
                  <a:lnTo>
                    <a:pt x="705" y="9"/>
                  </a:lnTo>
                  <a:lnTo>
                    <a:pt x="723" y="0"/>
                  </a:lnTo>
                  <a:lnTo>
                    <a:pt x="745" y="3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99" name="Freeform 91"/>
            <p:cNvSpPr>
              <a:spLocks/>
            </p:cNvSpPr>
            <p:nvPr/>
          </p:nvSpPr>
          <p:spPr bwMode="auto">
            <a:xfrm>
              <a:off x="2303" y="2693"/>
              <a:ext cx="303" cy="58"/>
            </a:xfrm>
            <a:custGeom>
              <a:avLst/>
              <a:gdLst/>
              <a:ahLst/>
              <a:cxnLst>
                <a:cxn ang="0">
                  <a:pos x="910" y="19"/>
                </a:cxn>
                <a:cxn ang="0">
                  <a:pos x="890" y="33"/>
                </a:cxn>
                <a:cxn ang="0">
                  <a:pos x="856" y="46"/>
                </a:cxn>
                <a:cxn ang="0">
                  <a:pos x="809" y="62"/>
                </a:cxn>
                <a:cxn ang="0">
                  <a:pos x="762" y="78"/>
                </a:cxn>
                <a:cxn ang="0">
                  <a:pos x="713" y="89"/>
                </a:cxn>
                <a:cxn ang="0">
                  <a:pos x="650" y="102"/>
                </a:cxn>
                <a:cxn ang="0">
                  <a:pos x="572" y="117"/>
                </a:cxn>
                <a:cxn ang="0">
                  <a:pos x="496" y="133"/>
                </a:cxn>
                <a:cxn ang="0">
                  <a:pos x="418" y="147"/>
                </a:cxn>
                <a:cxn ang="0">
                  <a:pos x="341" y="160"/>
                </a:cxn>
                <a:cxn ang="0">
                  <a:pos x="263" y="170"/>
                </a:cxn>
                <a:cxn ang="0">
                  <a:pos x="183" y="174"/>
                </a:cxn>
                <a:cxn ang="0">
                  <a:pos x="102" y="173"/>
                </a:cxn>
                <a:cxn ang="0">
                  <a:pos x="54" y="169"/>
                </a:cxn>
                <a:cxn ang="0">
                  <a:pos x="36" y="173"/>
                </a:cxn>
                <a:cxn ang="0">
                  <a:pos x="20" y="176"/>
                </a:cxn>
                <a:cxn ang="0">
                  <a:pos x="6" y="173"/>
                </a:cxn>
                <a:cxn ang="0">
                  <a:pos x="35" y="167"/>
                </a:cxn>
                <a:cxn ang="0">
                  <a:pos x="104" y="163"/>
                </a:cxn>
                <a:cxn ang="0">
                  <a:pos x="172" y="156"/>
                </a:cxn>
                <a:cxn ang="0">
                  <a:pos x="241" y="148"/>
                </a:cxn>
                <a:cxn ang="0">
                  <a:pos x="309" y="138"/>
                </a:cxn>
                <a:cxn ang="0">
                  <a:pos x="374" y="128"/>
                </a:cxn>
                <a:cxn ang="0">
                  <a:pos x="442" y="117"/>
                </a:cxn>
                <a:cxn ang="0">
                  <a:pos x="508" y="104"/>
                </a:cxn>
                <a:cxn ang="0">
                  <a:pos x="560" y="91"/>
                </a:cxn>
                <a:cxn ang="0">
                  <a:pos x="604" y="78"/>
                </a:cxn>
                <a:cxn ang="0">
                  <a:pos x="648" y="68"/>
                </a:cxn>
                <a:cxn ang="0">
                  <a:pos x="692" y="58"/>
                </a:cxn>
                <a:cxn ang="0">
                  <a:pos x="737" y="48"/>
                </a:cxn>
                <a:cxn ang="0">
                  <a:pos x="781" y="38"/>
                </a:cxn>
                <a:cxn ang="0">
                  <a:pos x="825" y="25"/>
                </a:cxn>
                <a:cxn ang="0">
                  <a:pos x="866" y="9"/>
                </a:cxn>
                <a:cxn ang="0">
                  <a:pos x="894" y="0"/>
                </a:cxn>
                <a:cxn ang="0">
                  <a:pos x="906" y="3"/>
                </a:cxn>
              </a:cxnLst>
              <a:rect l="0" t="0" r="r" b="b"/>
              <a:pathLst>
                <a:path w="910" h="176">
                  <a:moveTo>
                    <a:pt x="910" y="7"/>
                  </a:moveTo>
                  <a:lnTo>
                    <a:pt x="910" y="19"/>
                  </a:lnTo>
                  <a:lnTo>
                    <a:pt x="901" y="28"/>
                  </a:lnTo>
                  <a:lnTo>
                    <a:pt x="890" y="33"/>
                  </a:lnTo>
                  <a:lnTo>
                    <a:pt x="879" y="38"/>
                  </a:lnTo>
                  <a:lnTo>
                    <a:pt x="856" y="46"/>
                  </a:lnTo>
                  <a:lnTo>
                    <a:pt x="833" y="55"/>
                  </a:lnTo>
                  <a:lnTo>
                    <a:pt x="809" y="62"/>
                  </a:lnTo>
                  <a:lnTo>
                    <a:pt x="786" y="71"/>
                  </a:lnTo>
                  <a:lnTo>
                    <a:pt x="762" y="78"/>
                  </a:lnTo>
                  <a:lnTo>
                    <a:pt x="737" y="84"/>
                  </a:lnTo>
                  <a:lnTo>
                    <a:pt x="713" y="89"/>
                  </a:lnTo>
                  <a:lnTo>
                    <a:pt x="688" y="95"/>
                  </a:lnTo>
                  <a:lnTo>
                    <a:pt x="650" y="102"/>
                  </a:lnTo>
                  <a:lnTo>
                    <a:pt x="610" y="110"/>
                  </a:lnTo>
                  <a:lnTo>
                    <a:pt x="572" y="117"/>
                  </a:lnTo>
                  <a:lnTo>
                    <a:pt x="534" y="124"/>
                  </a:lnTo>
                  <a:lnTo>
                    <a:pt x="496" y="133"/>
                  </a:lnTo>
                  <a:lnTo>
                    <a:pt x="456" y="140"/>
                  </a:lnTo>
                  <a:lnTo>
                    <a:pt x="418" y="147"/>
                  </a:lnTo>
                  <a:lnTo>
                    <a:pt x="380" y="154"/>
                  </a:lnTo>
                  <a:lnTo>
                    <a:pt x="341" y="160"/>
                  </a:lnTo>
                  <a:lnTo>
                    <a:pt x="303" y="166"/>
                  </a:lnTo>
                  <a:lnTo>
                    <a:pt x="263" y="170"/>
                  </a:lnTo>
                  <a:lnTo>
                    <a:pt x="224" y="173"/>
                  </a:lnTo>
                  <a:lnTo>
                    <a:pt x="183" y="174"/>
                  </a:lnTo>
                  <a:lnTo>
                    <a:pt x="143" y="174"/>
                  </a:lnTo>
                  <a:lnTo>
                    <a:pt x="102" y="173"/>
                  </a:lnTo>
                  <a:lnTo>
                    <a:pt x="61" y="169"/>
                  </a:lnTo>
                  <a:lnTo>
                    <a:pt x="54" y="169"/>
                  </a:lnTo>
                  <a:lnTo>
                    <a:pt x="45" y="171"/>
                  </a:lnTo>
                  <a:lnTo>
                    <a:pt x="36" y="173"/>
                  </a:lnTo>
                  <a:lnTo>
                    <a:pt x="29" y="174"/>
                  </a:lnTo>
                  <a:lnTo>
                    <a:pt x="20" y="176"/>
                  </a:lnTo>
                  <a:lnTo>
                    <a:pt x="13" y="176"/>
                  </a:lnTo>
                  <a:lnTo>
                    <a:pt x="6" y="173"/>
                  </a:lnTo>
                  <a:lnTo>
                    <a:pt x="0" y="169"/>
                  </a:lnTo>
                  <a:lnTo>
                    <a:pt x="35" y="167"/>
                  </a:lnTo>
                  <a:lnTo>
                    <a:pt x="70" y="164"/>
                  </a:lnTo>
                  <a:lnTo>
                    <a:pt x="104" y="163"/>
                  </a:lnTo>
                  <a:lnTo>
                    <a:pt x="139" y="160"/>
                  </a:lnTo>
                  <a:lnTo>
                    <a:pt x="172" y="156"/>
                  </a:lnTo>
                  <a:lnTo>
                    <a:pt x="208" y="153"/>
                  </a:lnTo>
                  <a:lnTo>
                    <a:pt x="241" y="148"/>
                  </a:lnTo>
                  <a:lnTo>
                    <a:pt x="275" y="144"/>
                  </a:lnTo>
                  <a:lnTo>
                    <a:pt x="309" y="138"/>
                  </a:lnTo>
                  <a:lnTo>
                    <a:pt x="342" y="134"/>
                  </a:lnTo>
                  <a:lnTo>
                    <a:pt x="374" y="128"/>
                  </a:lnTo>
                  <a:lnTo>
                    <a:pt x="408" y="122"/>
                  </a:lnTo>
                  <a:lnTo>
                    <a:pt x="442" y="117"/>
                  </a:lnTo>
                  <a:lnTo>
                    <a:pt x="474" y="111"/>
                  </a:lnTo>
                  <a:lnTo>
                    <a:pt x="508" y="104"/>
                  </a:lnTo>
                  <a:lnTo>
                    <a:pt x="540" y="98"/>
                  </a:lnTo>
                  <a:lnTo>
                    <a:pt x="560" y="91"/>
                  </a:lnTo>
                  <a:lnTo>
                    <a:pt x="582" y="84"/>
                  </a:lnTo>
                  <a:lnTo>
                    <a:pt x="604" y="78"/>
                  </a:lnTo>
                  <a:lnTo>
                    <a:pt x="626" y="72"/>
                  </a:lnTo>
                  <a:lnTo>
                    <a:pt x="648" y="68"/>
                  </a:lnTo>
                  <a:lnTo>
                    <a:pt x="670" y="62"/>
                  </a:lnTo>
                  <a:lnTo>
                    <a:pt x="692" y="58"/>
                  </a:lnTo>
                  <a:lnTo>
                    <a:pt x="715" y="53"/>
                  </a:lnTo>
                  <a:lnTo>
                    <a:pt x="737" y="48"/>
                  </a:lnTo>
                  <a:lnTo>
                    <a:pt x="759" y="43"/>
                  </a:lnTo>
                  <a:lnTo>
                    <a:pt x="781" y="38"/>
                  </a:lnTo>
                  <a:lnTo>
                    <a:pt x="803" y="30"/>
                  </a:lnTo>
                  <a:lnTo>
                    <a:pt x="825" y="25"/>
                  </a:lnTo>
                  <a:lnTo>
                    <a:pt x="846" y="18"/>
                  </a:lnTo>
                  <a:lnTo>
                    <a:pt x="866" y="9"/>
                  </a:lnTo>
                  <a:lnTo>
                    <a:pt x="887" y="0"/>
                  </a:lnTo>
                  <a:lnTo>
                    <a:pt x="894" y="0"/>
                  </a:lnTo>
                  <a:lnTo>
                    <a:pt x="901" y="0"/>
                  </a:lnTo>
                  <a:lnTo>
                    <a:pt x="906" y="3"/>
                  </a:lnTo>
                  <a:lnTo>
                    <a:pt x="910" y="7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00" name="Freeform 92"/>
            <p:cNvSpPr>
              <a:spLocks/>
            </p:cNvSpPr>
            <p:nvPr/>
          </p:nvSpPr>
          <p:spPr bwMode="auto">
            <a:xfrm>
              <a:off x="2237" y="2717"/>
              <a:ext cx="381" cy="67"/>
            </a:xfrm>
            <a:custGeom>
              <a:avLst/>
              <a:gdLst/>
              <a:ahLst/>
              <a:cxnLst>
                <a:cxn ang="0">
                  <a:pos x="1121" y="31"/>
                </a:cxn>
                <a:cxn ang="0">
                  <a:pos x="1068" y="56"/>
                </a:cxn>
                <a:cxn ang="0">
                  <a:pos x="1014" y="74"/>
                </a:cxn>
                <a:cxn ang="0">
                  <a:pos x="958" y="93"/>
                </a:cxn>
                <a:cxn ang="0">
                  <a:pos x="878" y="120"/>
                </a:cxn>
                <a:cxn ang="0">
                  <a:pos x="765" y="146"/>
                </a:cxn>
                <a:cxn ang="0">
                  <a:pos x="651" y="169"/>
                </a:cxn>
                <a:cxn ang="0">
                  <a:pos x="532" y="185"/>
                </a:cxn>
                <a:cxn ang="0">
                  <a:pos x="414" y="197"/>
                </a:cxn>
                <a:cxn ang="0">
                  <a:pos x="294" y="201"/>
                </a:cxn>
                <a:cxn ang="0">
                  <a:pos x="175" y="198"/>
                </a:cxn>
                <a:cxn ang="0">
                  <a:pos x="57" y="188"/>
                </a:cxn>
                <a:cxn ang="0">
                  <a:pos x="30" y="182"/>
                </a:cxn>
                <a:cxn ang="0">
                  <a:pos x="90" y="185"/>
                </a:cxn>
                <a:cxn ang="0">
                  <a:pos x="152" y="185"/>
                </a:cxn>
                <a:cxn ang="0">
                  <a:pos x="213" y="182"/>
                </a:cxn>
                <a:cxn ang="0">
                  <a:pos x="276" y="179"/>
                </a:cxn>
                <a:cxn ang="0">
                  <a:pos x="338" y="175"/>
                </a:cxn>
                <a:cxn ang="0">
                  <a:pos x="401" y="171"/>
                </a:cxn>
                <a:cxn ang="0">
                  <a:pos x="462" y="166"/>
                </a:cxn>
                <a:cxn ang="0">
                  <a:pos x="508" y="161"/>
                </a:cxn>
                <a:cxn ang="0">
                  <a:pos x="538" y="155"/>
                </a:cxn>
                <a:cxn ang="0">
                  <a:pos x="569" y="149"/>
                </a:cxn>
                <a:cxn ang="0">
                  <a:pos x="600" y="143"/>
                </a:cxn>
                <a:cxn ang="0">
                  <a:pos x="631" y="139"/>
                </a:cxn>
                <a:cxn ang="0">
                  <a:pos x="661" y="132"/>
                </a:cxn>
                <a:cxn ang="0">
                  <a:pos x="692" y="126"/>
                </a:cxn>
                <a:cxn ang="0">
                  <a:pos x="721" y="118"/>
                </a:cxn>
                <a:cxn ang="0">
                  <a:pos x="758" y="110"/>
                </a:cxn>
                <a:cxn ang="0">
                  <a:pos x="800" y="105"/>
                </a:cxn>
                <a:cxn ang="0">
                  <a:pos x="841" y="96"/>
                </a:cxn>
                <a:cxn ang="0">
                  <a:pos x="882" y="86"/>
                </a:cxn>
                <a:cxn ang="0">
                  <a:pos x="923" y="72"/>
                </a:cxn>
                <a:cxn ang="0">
                  <a:pos x="964" y="57"/>
                </a:cxn>
                <a:cxn ang="0">
                  <a:pos x="1004" y="41"/>
                </a:cxn>
                <a:cxn ang="0">
                  <a:pos x="1042" y="23"/>
                </a:cxn>
                <a:cxn ang="0">
                  <a:pos x="1071" y="13"/>
                </a:cxn>
                <a:cxn ang="0">
                  <a:pos x="1090" y="10"/>
                </a:cxn>
                <a:cxn ang="0">
                  <a:pos x="1109" y="8"/>
                </a:cxn>
                <a:cxn ang="0">
                  <a:pos x="1128" y="4"/>
                </a:cxn>
                <a:cxn ang="0">
                  <a:pos x="1144" y="14"/>
                </a:cxn>
              </a:cxnLst>
              <a:rect l="0" t="0" r="r" b="b"/>
              <a:pathLst>
                <a:path w="1144" h="201">
                  <a:moveTo>
                    <a:pt x="1144" y="14"/>
                  </a:moveTo>
                  <a:lnTo>
                    <a:pt x="1121" y="31"/>
                  </a:lnTo>
                  <a:lnTo>
                    <a:pt x="1096" y="46"/>
                  </a:lnTo>
                  <a:lnTo>
                    <a:pt x="1068" y="56"/>
                  </a:lnTo>
                  <a:lnTo>
                    <a:pt x="1042" y="66"/>
                  </a:lnTo>
                  <a:lnTo>
                    <a:pt x="1014" y="74"/>
                  </a:lnTo>
                  <a:lnTo>
                    <a:pt x="986" y="83"/>
                  </a:lnTo>
                  <a:lnTo>
                    <a:pt x="958" y="93"/>
                  </a:lnTo>
                  <a:lnTo>
                    <a:pt x="932" y="105"/>
                  </a:lnTo>
                  <a:lnTo>
                    <a:pt x="878" y="120"/>
                  </a:lnTo>
                  <a:lnTo>
                    <a:pt x="822" y="133"/>
                  </a:lnTo>
                  <a:lnTo>
                    <a:pt x="765" y="146"/>
                  </a:lnTo>
                  <a:lnTo>
                    <a:pt x="708" y="158"/>
                  </a:lnTo>
                  <a:lnTo>
                    <a:pt x="651" y="169"/>
                  </a:lnTo>
                  <a:lnTo>
                    <a:pt x="591" y="178"/>
                  </a:lnTo>
                  <a:lnTo>
                    <a:pt x="532" y="185"/>
                  </a:lnTo>
                  <a:lnTo>
                    <a:pt x="472" y="191"/>
                  </a:lnTo>
                  <a:lnTo>
                    <a:pt x="414" y="197"/>
                  </a:lnTo>
                  <a:lnTo>
                    <a:pt x="354" y="199"/>
                  </a:lnTo>
                  <a:lnTo>
                    <a:pt x="294" y="201"/>
                  </a:lnTo>
                  <a:lnTo>
                    <a:pt x="234" y="199"/>
                  </a:lnTo>
                  <a:lnTo>
                    <a:pt x="175" y="198"/>
                  </a:lnTo>
                  <a:lnTo>
                    <a:pt x="115" y="194"/>
                  </a:lnTo>
                  <a:lnTo>
                    <a:pt x="57" y="188"/>
                  </a:lnTo>
                  <a:lnTo>
                    <a:pt x="0" y="179"/>
                  </a:lnTo>
                  <a:lnTo>
                    <a:pt x="30" y="182"/>
                  </a:lnTo>
                  <a:lnTo>
                    <a:pt x="60" y="184"/>
                  </a:lnTo>
                  <a:lnTo>
                    <a:pt x="90" y="185"/>
                  </a:lnTo>
                  <a:lnTo>
                    <a:pt x="121" y="185"/>
                  </a:lnTo>
                  <a:lnTo>
                    <a:pt x="152" y="185"/>
                  </a:lnTo>
                  <a:lnTo>
                    <a:pt x="183" y="184"/>
                  </a:lnTo>
                  <a:lnTo>
                    <a:pt x="213" y="182"/>
                  </a:lnTo>
                  <a:lnTo>
                    <a:pt x="244" y="181"/>
                  </a:lnTo>
                  <a:lnTo>
                    <a:pt x="276" y="179"/>
                  </a:lnTo>
                  <a:lnTo>
                    <a:pt x="307" y="176"/>
                  </a:lnTo>
                  <a:lnTo>
                    <a:pt x="338" y="175"/>
                  </a:lnTo>
                  <a:lnTo>
                    <a:pt x="369" y="172"/>
                  </a:lnTo>
                  <a:lnTo>
                    <a:pt x="401" y="171"/>
                  </a:lnTo>
                  <a:lnTo>
                    <a:pt x="431" y="168"/>
                  </a:lnTo>
                  <a:lnTo>
                    <a:pt x="462" y="166"/>
                  </a:lnTo>
                  <a:lnTo>
                    <a:pt x="493" y="165"/>
                  </a:lnTo>
                  <a:lnTo>
                    <a:pt x="508" y="161"/>
                  </a:lnTo>
                  <a:lnTo>
                    <a:pt x="522" y="158"/>
                  </a:lnTo>
                  <a:lnTo>
                    <a:pt x="538" y="155"/>
                  </a:lnTo>
                  <a:lnTo>
                    <a:pt x="553" y="152"/>
                  </a:lnTo>
                  <a:lnTo>
                    <a:pt x="569" y="149"/>
                  </a:lnTo>
                  <a:lnTo>
                    <a:pt x="584" y="146"/>
                  </a:lnTo>
                  <a:lnTo>
                    <a:pt x="600" y="143"/>
                  </a:lnTo>
                  <a:lnTo>
                    <a:pt x="614" y="141"/>
                  </a:lnTo>
                  <a:lnTo>
                    <a:pt x="631" y="139"/>
                  </a:lnTo>
                  <a:lnTo>
                    <a:pt x="645" y="136"/>
                  </a:lnTo>
                  <a:lnTo>
                    <a:pt x="661" y="132"/>
                  </a:lnTo>
                  <a:lnTo>
                    <a:pt x="676" y="129"/>
                  </a:lnTo>
                  <a:lnTo>
                    <a:pt x="692" y="126"/>
                  </a:lnTo>
                  <a:lnTo>
                    <a:pt x="707" y="122"/>
                  </a:lnTo>
                  <a:lnTo>
                    <a:pt x="721" y="118"/>
                  </a:lnTo>
                  <a:lnTo>
                    <a:pt x="736" y="112"/>
                  </a:lnTo>
                  <a:lnTo>
                    <a:pt x="758" y="110"/>
                  </a:lnTo>
                  <a:lnTo>
                    <a:pt x="778" y="107"/>
                  </a:lnTo>
                  <a:lnTo>
                    <a:pt x="800" y="105"/>
                  </a:lnTo>
                  <a:lnTo>
                    <a:pt x="821" y="100"/>
                  </a:lnTo>
                  <a:lnTo>
                    <a:pt x="841" y="96"/>
                  </a:lnTo>
                  <a:lnTo>
                    <a:pt x="862" y="92"/>
                  </a:lnTo>
                  <a:lnTo>
                    <a:pt x="882" y="86"/>
                  </a:lnTo>
                  <a:lnTo>
                    <a:pt x="903" y="79"/>
                  </a:lnTo>
                  <a:lnTo>
                    <a:pt x="923" y="72"/>
                  </a:lnTo>
                  <a:lnTo>
                    <a:pt x="944" y="64"/>
                  </a:lnTo>
                  <a:lnTo>
                    <a:pt x="964" y="57"/>
                  </a:lnTo>
                  <a:lnTo>
                    <a:pt x="983" y="48"/>
                  </a:lnTo>
                  <a:lnTo>
                    <a:pt x="1004" y="41"/>
                  </a:lnTo>
                  <a:lnTo>
                    <a:pt x="1023" y="33"/>
                  </a:lnTo>
                  <a:lnTo>
                    <a:pt x="1042" y="23"/>
                  </a:lnTo>
                  <a:lnTo>
                    <a:pt x="1061" y="14"/>
                  </a:lnTo>
                  <a:lnTo>
                    <a:pt x="1071" y="13"/>
                  </a:lnTo>
                  <a:lnTo>
                    <a:pt x="1080" y="11"/>
                  </a:lnTo>
                  <a:lnTo>
                    <a:pt x="1090" y="10"/>
                  </a:lnTo>
                  <a:lnTo>
                    <a:pt x="1100" y="8"/>
                  </a:lnTo>
                  <a:lnTo>
                    <a:pt x="1109" y="8"/>
                  </a:lnTo>
                  <a:lnTo>
                    <a:pt x="1119" y="5"/>
                  </a:lnTo>
                  <a:lnTo>
                    <a:pt x="1128" y="4"/>
                  </a:lnTo>
                  <a:lnTo>
                    <a:pt x="1137" y="0"/>
                  </a:lnTo>
                  <a:lnTo>
                    <a:pt x="1144" y="14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01" name="Freeform 93"/>
            <p:cNvSpPr>
              <a:spLocks/>
            </p:cNvSpPr>
            <p:nvPr/>
          </p:nvSpPr>
          <p:spPr bwMode="auto">
            <a:xfrm>
              <a:off x="2079" y="2782"/>
              <a:ext cx="537" cy="73"/>
            </a:xfrm>
            <a:custGeom>
              <a:avLst/>
              <a:gdLst/>
              <a:ahLst/>
              <a:cxnLst>
                <a:cxn ang="0">
                  <a:pos x="70" y="34"/>
                </a:cxn>
                <a:cxn ang="0">
                  <a:pos x="98" y="44"/>
                </a:cxn>
                <a:cxn ang="0">
                  <a:pos x="126" y="54"/>
                </a:cxn>
                <a:cxn ang="0">
                  <a:pos x="151" y="70"/>
                </a:cxn>
                <a:cxn ang="0">
                  <a:pos x="202" y="96"/>
                </a:cxn>
                <a:cxn ang="0">
                  <a:pos x="287" y="123"/>
                </a:cxn>
                <a:cxn ang="0">
                  <a:pos x="373" y="144"/>
                </a:cxn>
                <a:cxn ang="0">
                  <a:pos x="462" y="161"/>
                </a:cxn>
                <a:cxn ang="0">
                  <a:pos x="553" y="171"/>
                </a:cxn>
                <a:cxn ang="0">
                  <a:pos x="644" y="175"/>
                </a:cxn>
                <a:cxn ang="0">
                  <a:pos x="735" y="175"/>
                </a:cxn>
                <a:cxn ang="0">
                  <a:pos x="827" y="169"/>
                </a:cxn>
                <a:cxn ang="0">
                  <a:pos x="915" y="164"/>
                </a:cxn>
                <a:cxn ang="0">
                  <a:pos x="998" y="159"/>
                </a:cxn>
                <a:cxn ang="0">
                  <a:pos x="1079" y="148"/>
                </a:cxn>
                <a:cxn ang="0">
                  <a:pos x="1159" y="132"/>
                </a:cxn>
                <a:cxn ang="0">
                  <a:pos x="1238" y="112"/>
                </a:cxn>
                <a:cxn ang="0">
                  <a:pos x="1317" y="90"/>
                </a:cxn>
                <a:cxn ang="0">
                  <a:pos x="1396" y="69"/>
                </a:cxn>
                <a:cxn ang="0">
                  <a:pos x="1477" y="50"/>
                </a:cxn>
                <a:cxn ang="0">
                  <a:pos x="1527" y="34"/>
                </a:cxn>
                <a:cxn ang="0">
                  <a:pos x="1550" y="21"/>
                </a:cxn>
                <a:cxn ang="0">
                  <a:pos x="1575" y="14"/>
                </a:cxn>
                <a:cxn ang="0">
                  <a:pos x="1598" y="11"/>
                </a:cxn>
                <a:cxn ang="0">
                  <a:pos x="1606" y="24"/>
                </a:cxn>
                <a:cxn ang="0">
                  <a:pos x="1590" y="40"/>
                </a:cxn>
                <a:cxn ang="0">
                  <a:pos x="1569" y="53"/>
                </a:cxn>
                <a:cxn ang="0">
                  <a:pos x="1549" y="64"/>
                </a:cxn>
                <a:cxn ang="0">
                  <a:pos x="1510" y="79"/>
                </a:cxn>
                <a:cxn ang="0">
                  <a:pos x="1455" y="99"/>
                </a:cxn>
                <a:cxn ang="0">
                  <a:pos x="1399" y="118"/>
                </a:cxn>
                <a:cxn ang="0">
                  <a:pos x="1342" y="135"/>
                </a:cxn>
                <a:cxn ang="0">
                  <a:pos x="1285" y="151"/>
                </a:cxn>
                <a:cxn ang="0">
                  <a:pos x="1228" y="164"/>
                </a:cxn>
                <a:cxn ang="0">
                  <a:pos x="1169" y="175"/>
                </a:cxn>
                <a:cxn ang="0">
                  <a:pos x="1109" y="185"/>
                </a:cxn>
                <a:cxn ang="0">
                  <a:pos x="1048" y="197"/>
                </a:cxn>
                <a:cxn ang="0">
                  <a:pos x="982" y="207"/>
                </a:cxn>
                <a:cxn ang="0">
                  <a:pos x="918" y="214"/>
                </a:cxn>
                <a:cxn ang="0">
                  <a:pos x="852" y="218"/>
                </a:cxn>
                <a:cxn ang="0">
                  <a:pos x="786" y="220"/>
                </a:cxn>
                <a:cxn ang="0">
                  <a:pos x="720" y="217"/>
                </a:cxn>
                <a:cxn ang="0">
                  <a:pos x="654" y="213"/>
                </a:cxn>
                <a:cxn ang="0">
                  <a:pos x="588" y="205"/>
                </a:cxn>
                <a:cxn ang="0">
                  <a:pos x="524" y="195"/>
                </a:cxn>
                <a:cxn ang="0">
                  <a:pos x="458" y="184"/>
                </a:cxn>
                <a:cxn ang="0">
                  <a:pos x="395" y="171"/>
                </a:cxn>
                <a:cxn ang="0">
                  <a:pos x="331" y="156"/>
                </a:cxn>
                <a:cxn ang="0">
                  <a:pos x="269" y="139"/>
                </a:cxn>
                <a:cxn ang="0">
                  <a:pos x="206" y="122"/>
                </a:cxn>
                <a:cxn ang="0">
                  <a:pos x="146" y="103"/>
                </a:cxn>
                <a:cxn ang="0">
                  <a:pos x="86" y="83"/>
                </a:cxn>
                <a:cxn ang="0">
                  <a:pos x="48" y="69"/>
                </a:cxn>
                <a:cxn ang="0">
                  <a:pos x="31" y="59"/>
                </a:cxn>
                <a:cxn ang="0">
                  <a:pos x="16" y="46"/>
                </a:cxn>
                <a:cxn ang="0">
                  <a:pos x="4" y="30"/>
                </a:cxn>
                <a:cxn ang="0">
                  <a:pos x="4" y="7"/>
                </a:cxn>
                <a:cxn ang="0">
                  <a:pos x="16" y="0"/>
                </a:cxn>
                <a:cxn ang="0">
                  <a:pos x="32" y="11"/>
                </a:cxn>
                <a:cxn ang="0">
                  <a:pos x="48" y="24"/>
                </a:cxn>
              </a:cxnLst>
              <a:rect l="0" t="0" r="r" b="b"/>
              <a:pathLst>
                <a:path w="1610" h="220">
                  <a:moveTo>
                    <a:pt x="57" y="28"/>
                  </a:moveTo>
                  <a:lnTo>
                    <a:pt x="70" y="34"/>
                  </a:lnTo>
                  <a:lnTo>
                    <a:pt x="85" y="39"/>
                  </a:lnTo>
                  <a:lnTo>
                    <a:pt x="98" y="44"/>
                  </a:lnTo>
                  <a:lnTo>
                    <a:pt x="113" y="49"/>
                  </a:lnTo>
                  <a:lnTo>
                    <a:pt x="126" y="54"/>
                  </a:lnTo>
                  <a:lnTo>
                    <a:pt x="139" y="62"/>
                  </a:lnTo>
                  <a:lnTo>
                    <a:pt x="151" y="70"/>
                  </a:lnTo>
                  <a:lnTo>
                    <a:pt x="161" y="80"/>
                  </a:lnTo>
                  <a:lnTo>
                    <a:pt x="202" y="96"/>
                  </a:lnTo>
                  <a:lnTo>
                    <a:pt x="244" y="110"/>
                  </a:lnTo>
                  <a:lnTo>
                    <a:pt x="287" y="123"/>
                  </a:lnTo>
                  <a:lnTo>
                    <a:pt x="329" y="133"/>
                  </a:lnTo>
                  <a:lnTo>
                    <a:pt x="373" y="144"/>
                  </a:lnTo>
                  <a:lnTo>
                    <a:pt x="417" y="154"/>
                  </a:lnTo>
                  <a:lnTo>
                    <a:pt x="462" y="161"/>
                  </a:lnTo>
                  <a:lnTo>
                    <a:pt x="508" y="167"/>
                  </a:lnTo>
                  <a:lnTo>
                    <a:pt x="553" y="171"/>
                  </a:lnTo>
                  <a:lnTo>
                    <a:pt x="599" y="174"/>
                  </a:lnTo>
                  <a:lnTo>
                    <a:pt x="644" y="175"/>
                  </a:lnTo>
                  <a:lnTo>
                    <a:pt x="689" y="177"/>
                  </a:lnTo>
                  <a:lnTo>
                    <a:pt x="735" y="175"/>
                  </a:lnTo>
                  <a:lnTo>
                    <a:pt x="781" y="172"/>
                  </a:lnTo>
                  <a:lnTo>
                    <a:pt x="827" y="169"/>
                  </a:lnTo>
                  <a:lnTo>
                    <a:pt x="872" y="164"/>
                  </a:lnTo>
                  <a:lnTo>
                    <a:pt x="915" y="164"/>
                  </a:lnTo>
                  <a:lnTo>
                    <a:pt x="956" y="162"/>
                  </a:lnTo>
                  <a:lnTo>
                    <a:pt x="998" y="159"/>
                  </a:lnTo>
                  <a:lnTo>
                    <a:pt x="1039" y="154"/>
                  </a:lnTo>
                  <a:lnTo>
                    <a:pt x="1079" y="148"/>
                  </a:lnTo>
                  <a:lnTo>
                    <a:pt x="1120" y="141"/>
                  </a:lnTo>
                  <a:lnTo>
                    <a:pt x="1159" y="132"/>
                  </a:lnTo>
                  <a:lnTo>
                    <a:pt x="1199" y="122"/>
                  </a:lnTo>
                  <a:lnTo>
                    <a:pt x="1238" y="112"/>
                  </a:lnTo>
                  <a:lnTo>
                    <a:pt x="1278" y="102"/>
                  </a:lnTo>
                  <a:lnTo>
                    <a:pt x="1317" y="90"/>
                  </a:lnTo>
                  <a:lnTo>
                    <a:pt x="1357" y="80"/>
                  </a:lnTo>
                  <a:lnTo>
                    <a:pt x="1396" y="69"/>
                  </a:lnTo>
                  <a:lnTo>
                    <a:pt x="1437" y="60"/>
                  </a:lnTo>
                  <a:lnTo>
                    <a:pt x="1477" y="50"/>
                  </a:lnTo>
                  <a:lnTo>
                    <a:pt x="1516" y="41"/>
                  </a:lnTo>
                  <a:lnTo>
                    <a:pt x="1527" y="34"/>
                  </a:lnTo>
                  <a:lnTo>
                    <a:pt x="1538" y="28"/>
                  </a:lnTo>
                  <a:lnTo>
                    <a:pt x="1550" y="21"/>
                  </a:lnTo>
                  <a:lnTo>
                    <a:pt x="1562" y="17"/>
                  </a:lnTo>
                  <a:lnTo>
                    <a:pt x="1575" y="14"/>
                  </a:lnTo>
                  <a:lnTo>
                    <a:pt x="1587" y="11"/>
                  </a:lnTo>
                  <a:lnTo>
                    <a:pt x="1598" y="11"/>
                  </a:lnTo>
                  <a:lnTo>
                    <a:pt x="1610" y="14"/>
                  </a:lnTo>
                  <a:lnTo>
                    <a:pt x="1606" y="24"/>
                  </a:lnTo>
                  <a:lnTo>
                    <a:pt x="1598" y="33"/>
                  </a:lnTo>
                  <a:lnTo>
                    <a:pt x="1590" y="40"/>
                  </a:lnTo>
                  <a:lnTo>
                    <a:pt x="1579" y="47"/>
                  </a:lnTo>
                  <a:lnTo>
                    <a:pt x="1569" y="53"/>
                  </a:lnTo>
                  <a:lnTo>
                    <a:pt x="1559" y="59"/>
                  </a:lnTo>
                  <a:lnTo>
                    <a:pt x="1549" y="64"/>
                  </a:lnTo>
                  <a:lnTo>
                    <a:pt x="1538" y="69"/>
                  </a:lnTo>
                  <a:lnTo>
                    <a:pt x="1510" y="79"/>
                  </a:lnTo>
                  <a:lnTo>
                    <a:pt x="1483" y="89"/>
                  </a:lnTo>
                  <a:lnTo>
                    <a:pt x="1455" y="99"/>
                  </a:lnTo>
                  <a:lnTo>
                    <a:pt x="1427" y="109"/>
                  </a:lnTo>
                  <a:lnTo>
                    <a:pt x="1399" y="118"/>
                  </a:lnTo>
                  <a:lnTo>
                    <a:pt x="1370" y="126"/>
                  </a:lnTo>
                  <a:lnTo>
                    <a:pt x="1342" y="135"/>
                  </a:lnTo>
                  <a:lnTo>
                    <a:pt x="1314" y="142"/>
                  </a:lnTo>
                  <a:lnTo>
                    <a:pt x="1285" y="151"/>
                  </a:lnTo>
                  <a:lnTo>
                    <a:pt x="1256" y="158"/>
                  </a:lnTo>
                  <a:lnTo>
                    <a:pt x="1228" y="164"/>
                  </a:lnTo>
                  <a:lnTo>
                    <a:pt x="1199" y="169"/>
                  </a:lnTo>
                  <a:lnTo>
                    <a:pt x="1169" y="175"/>
                  </a:lnTo>
                  <a:lnTo>
                    <a:pt x="1140" y="181"/>
                  </a:lnTo>
                  <a:lnTo>
                    <a:pt x="1109" y="185"/>
                  </a:lnTo>
                  <a:lnTo>
                    <a:pt x="1080" y="190"/>
                  </a:lnTo>
                  <a:lnTo>
                    <a:pt x="1048" y="197"/>
                  </a:lnTo>
                  <a:lnTo>
                    <a:pt x="1016" y="202"/>
                  </a:lnTo>
                  <a:lnTo>
                    <a:pt x="982" y="207"/>
                  </a:lnTo>
                  <a:lnTo>
                    <a:pt x="950" y="211"/>
                  </a:lnTo>
                  <a:lnTo>
                    <a:pt x="918" y="214"/>
                  </a:lnTo>
                  <a:lnTo>
                    <a:pt x="884" y="217"/>
                  </a:lnTo>
                  <a:lnTo>
                    <a:pt x="852" y="218"/>
                  </a:lnTo>
                  <a:lnTo>
                    <a:pt x="818" y="220"/>
                  </a:lnTo>
                  <a:lnTo>
                    <a:pt x="786" y="220"/>
                  </a:lnTo>
                  <a:lnTo>
                    <a:pt x="752" y="218"/>
                  </a:lnTo>
                  <a:lnTo>
                    <a:pt x="720" y="217"/>
                  </a:lnTo>
                  <a:lnTo>
                    <a:pt x="686" y="215"/>
                  </a:lnTo>
                  <a:lnTo>
                    <a:pt x="654" y="213"/>
                  </a:lnTo>
                  <a:lnTo>
                    <a:pt x="620" y="210"/>
                  </a:lnTo>
                  <a:lnTo>
                    <a:pt x="588" y="205"/>
                  </a:lnTo>
                  <a:lnTo>
                    <a:pt x="556" y="201"/>
                  </a:lnTo>
                  <a:lnTo>
                    <a:pt x="524" y="195"/>
                  </a:lnTo>
                  <a:lnTo>
                    <a:pt x="492" y="191"/>
                  </a:lnTo>
                  <a:lnTo>
                    <a:pt x="458" y="184"/>
                  </a:lnTo>
                  <a:lnTo>
                    <a:pt x="427" y="178"/>
                  </a:lnTo>
                  <a:lnTo>
                    <a:pt x="395" y="171"/>
                  </a:lnTo>
                  <a:lnTo>
                    <a:pt x="363" y="164"/>
                  </a:lnTo>
                  <a:lnTo>
                    <a:pt x="331" y="156"/>
                  </a:lnTo>
                  <a:lnTo>
                    <a:pt x="300" y="148"/>
                  </a:lnTo>
                  <a:lnTo>
                    <a:pt x="269" y="139"/>
                  </a:lnTo>
                  <a:lnTo>
                    <a:pt x="237" y="131"/>
                  </a:lnTo>
                  <a:lnTo>
                    <a:pt x="206" y="122"/>
                  </a:lnTo>
                  <a:lnTo>
                    <a:pt x="177" y="112"/>
                  </a:lnTo>
                  <a:lnTo>
                    <a:pt x="146" y="103"/>
                  </a:lnTo>
                  <a:lnTo>
                    <a:pt x="115" y="93"/>
                  </a:lnTo>
                  <a:lnTo>
                    <a:pt x="86" y="83"/>
                  </a:lnTo>
                  <a:lnTo>
                    <a:pt x="57" y="73"/>
                  </a:lnTo>
                  <a:lnTo>
                    <a:pt x="48" y="69"/>
                  </a:lnTo>
                  <a:lnTo>
                    <a:pt x="39" y="64"/>
                  </a:lnTo>
                  <a:lnTo>
                    <a:pt x="31" y="59"/>
                  </a:lnTo>
                  <a:lnTo>
                    <a:pt x="23" y="53"/>
                  </a:lnTo>
                  <a:lnTo>
                    <a:pt x="16" y="46"/>
                  </a:lnTo>
                  <a:lnTo>
                    <a:pt x="10" y="39"/>
                  </a:lnTo>
                  <a:lnTo>
                    <a:pt x="4" y="30"/>
                  </a:lnTo>
                  <a:lnTo>
                    <a:pt x="0" y="21"/>
                  </a:lnTo>
                  <a:lnTo>
                    <a:pt x="4" y="7"/>
                  </a:lnTo>
                  <a:lnTo>
                    <a:pt x="10" y="1"/>
                  </a:lnTo>
                  <a:lnTo>
                    <a:pt x="16" y="0"/>
                  </a:lnTo>
                  <a:lnTo>
                    <a:pt x="25" y="4"/>
                  </a:lnTo>
                  <a:lnTo>
                    <a:pt x="32" y="11"/>
                  </a:lnTo>
                  <a:lnTo>
                    <a:pt x="41" y="18"/>
                  </a:lnTo>
                  <a:lnTo>
                    <a:pt x="48" y="24"/>
                  </a:lnTo>
                  <a:lnTo>
                    <a:pt x="57" y="28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302" name="AutoShape 94"/>
          <p:cNvSpPr>
            <a:spLocks noChangeArrowheads="1"/>
          </p:cNvSpPr>
          <p:nvPr/>
        </p:nvSpPr>
        <p:spPr bwMode="auto">
          <a:xfrm>
            <a:off x="6934200" y="4617534"/>
            <a:ext cx="152400" cy="136525"/>
          </a:xfrm>
          <a:prstGeom prst="irregularSeal2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228" name="AutoShape 20"/>
          <p:cNvSpPr>
            <a:spLocks noChangeArrowheads="1"/>
          </p:cNvSpPr>
          <p:nvPr/>
        </p:nvSpPr>
        <p:spPr bwMode="auto">
          <a:xfrm rot="1088911">
            <a:off x="5416550" y="4380997"/>
            <a:ext cx="1735138" cy="153987"/>
          </a:xfrm>
          <a:prstGeom prst="parallelogram">
            <a:avLst>
              <a:gd name="adj" fmla="val 82841"/>
            </a:avLst>
          </a:prstGeom>
          <a:solidFill>
            <a:srgbClr val="0000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 Spectroscopy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365949" y="3152505"/>
            <a:ext cx="460885" cy="321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</a:t>
            </a:r>
            <a:r>
              <a:rPr lang="en-US" dirty="0" err="1" smtClean="0">
                <a:latin typeface="Symbol" pitchFamily="18" charset="2"/>
              </a:rPr>
              <a:t>n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94" name="Freeform 97"/>
          <p:cNvSpPr>
            <a:spLocks noChangeAspect="1"/>
          </p:cNvSpPr>
          <p:nvPr/>
        </p:nvSpPr>
        <p:spPr bwMode="auto">
          <a:xfrm rot="324265" flipH="1">
            <a:off x="1212366" y="3474174"/>
            <a:ext cx="710444" cy="133799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solidFill>
            <a:schemeClr val="bg1"/>
          </a:solidFill>
          <a:ln w="38100">
            <a:solidFill>
              <a:srgbClr val="FF0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95" name="Freeform 97"/>
          <p:cNvSpPr>
            <a:spLocks noChangeAspect="1"/>
          </p:cNvSpPr>
          <p:nvPr/>
        </p:nvSpPr>
        <p:spPr bwMode="auto">
          <a:xfrm rot="324265" flipH="1">
            <a:off x="1201305" y="3507356"/>
            <a:ext cx="710444" cy="133799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8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96" name="Freeform 97"/>
          <p:cNvSpPr>
            <a:spLocks noChangeAspect="1"/>
          </p:cNvSpPr>
          <p:nvPr/>
        </p:nvSpPr>
        <p:spPr bwMode="auto">
          <a:xfrm rot="324265" flipH="1">
            <a:off x="1179184" y="3540537"/>
            <a:ext cx="710444" cy="133799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00FF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10242" name="Picture 2" descr="http://upload.wikimedia.org/wikipedia/commons/thumb/d/dc/QuinineBKchemSVG.svg/220px-QuinineBKchemSVG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7543" y="4913150"/>
            <a:ext cx="1502228" cy="1468087"/>
          </a:xfrm>
          <a:prstGeom prst="rect">
            <a:avLst/>
          </a:prstGeom>
          <a:noFill/>
        </p:spPr>
      </p:pic>
      <p:sp>
        <p:nvSpPr>
          <p:cNvPr id="98" name="Text Box 13"/>
          <p:cNvSpPr txBox="1">
            <a:spLocks noChangeArrowheads="1"/>
          </p:cNvSpPr>
          <p:nvPr/>
        </p:nvSpPr>
        <p:spPr bwMode="auto">
          <a:xfrm>
            <a:off x="6137778" y="5031959"/>
            <a:ext cx="1813238" cy="64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01" tIns="45701" rIns="91401" bIns="45701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2"/>
                </a:solidFill>
                <a:latin typeface="Arial" charset="0"/>
              </a:rPr>
              <a:t>Observe </a:t>
            </a:r>
          </a:p>
          <a:p>
            <a:pPr algn="ctr"/>
            <a:r>
              <a:rPr lang="en-US" sz="1800" b="1" dirty="0" smtClean="0">
                <a:solidFill>
                  <a:schemeClr val="accent2"/>
                </a:solidFill>
                <a:latin typeface="Arial" charset="0"/>
              </a:rPr>
              <a:t>Blue emission </a:t>
            </a:r>
          </a:p>
        </p:txBody>
      </p:sp>
      <p:sp>
        <p:nvSpPr>
          <p:cNvPr id="99" name="Rectangle 98"/>
          <p:cNvSpPr/>
          <p:nvPr/>
        </p:nvSpPr>
        <p:spPr>
          <a:xfrm>
            <a:off x="4911638" y="5696860"/>
            <a:ext cx="4349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Herschel concluded that “a species in the solution exert its peculiar power on the incident light and disperses the blue light.”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94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9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9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9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9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6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" fill="hold"/>
                                        <p:tgtEl>
                                          <p:spTgt spid="94222"/>
                                        </p:tgtEl>
                                      </p:cBhvr>
                                      <p:by x="10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 animBg="1"/>
      <p:bldP spid="94214" grpId="0"/>
      <p:bldP spid="94218" grpId="0"/>
      <p:bldP spid="94221" grpId="0"/>
      <p:bldP spid="94225" grpId="0" animBg="1"/>
      <p:bldP spid="94227" grpId="0" animBg="1"/>
      <p:bldP spid="94226" grpId="0" animBg="1"/>
      <p:bldP spid="94302" grpId="0" animBg="1"/>
      <p:bldP spid="94302" grpId="1" animBg="1"/>
      <p:bldP spid="94228" grpId="0" animBg="1"/>
      <p:bldP spid="93" grpId="0"/>
      <p:bldP spid="94" grpId="0" animBg="1"/>
      <p:bldP spid="95" grpId="0" animBg="1"/>
      <p:bldP spid="96" grpId="0" animBg="1"/>
      <p:bldP spid="98" grpId="0"/>
      <p:bldP spid="9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82" name="Picture 6" descr="http://www.nanoniele.jp/img/chem/33301316011331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5180" y="1246631"/>
            <a:ext cx="1487595" cy="1522597"/>
          </a:xfrm>
          <a:prstGeom prst="rect">
            <a:avLst/>
          </a:prstGeom>
          <a:noFill/>
        </p:spPr>
      </p:pic>
      <p:pic>
        <p:nvPicPr>
          <p:cNvPr id="178198" name="Picture 22" descr="http://omlc.ogi.edu/spectra/PhotochemCAD/data/04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545" y="4804309"/>
            <a:ext cx="2286000" cy="1905000"/>
          </a:xfrm>
          <a:prstGeom prst="rect">
            <a:avLst/>
          </a:prstGeom>
          <a:noFill/>
        </p:spPr>
      </p:pic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Emissive Molecules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7280" y="755869"/>
            <a:ext cx="3700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Fluorescent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998344" y="708734"/>
            <a:ext cx="3700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Phosphorescent</a:t>
            </a:r>
            <a:endParaRPr lang="en-US" sz="2000" dirty="0"/>
          </a:p>
        </p:txBody>
      </p:sp>
      <p:pic>
        <p:nvPicPr>
          <p:cNvPr id="1781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8437" y="3232160"/>
            <a:ext cx="1152141" cy="132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7196347" y="4582171"/>
            <a:ext cx="156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[</a:t>
            </a:r>
            <a:r>
              <a:rPr lang="en-US" sz="2000" dirty="0" err="1" smtClean="0">
                <a:solidFill>
                  <a:srgbClr val="0000FF"/>
                </a:solidFill>
              </a:rPr>
              <a:t>Ru</a:t>
            </a:r>
            <a:r>
              <a:rPr lang="en-US" sz="2000" dirty="0" smtClean="0">
                <a:solidFill>
                  <a:srgbClr val="0000FF"/>
                </a:solidFill>
              </a:rPr>
              <a:t>(</a:t>
            </a:r>
            <a:r>
              <a:rPr lang="en-US" sz="2000" dirty="0" err="1" smtClean="0">
                <a:solidFill>
                  <a:srgbClr val="0000FF"/>
                </a:solidFill>
              </a:rPr>
              <a:t>bpy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  <a:r>
              <a:rPr lang="en-US" sz="2000" baseline="-25000" dirty="0" smtClean="0">
                <a:solidFill>
                  <a:srgbClr val="0000FF"/>
                </a:solidFill>
              </a:rPr>
              <a:t>3</a:t>
            </a:r>
            <a:r>
              <a:rPr lang="en-US" sz="2000" dirty="0" smtClean="0">
                <a:solidFill>
                  <a:srgbClr val="0000FF"/>
                </a:solidFill>
              </a:rPr>
              <a:t>]</a:t>
            </a:r>
            <a:r>
              <a:rPr lang="en-US" sz="2000" baseline="30000" dirty="0" smtClean="0">
                <a:solidFill>
                  <a:srgbClr val="0000FF"/>
                </a:solidFill>
              </a:rPr>
              <a:t>2+</a:t>
            </a:r>
            <a:endParaRPr lang="en-US" sz="2000" baseline="30000" dirty="0">
              <a:solidFill>
                <a:srgbClr val="0000FF"/>
              </a:solidFill>
            </a:endParaRPr>
          </a:p>
        </p:txBody>
      </p:sp>
      <p:pic>
        <p:nvPicPr>
          <p:cNvPr id="17818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74794" y="1386523"/>
            <a:ext cx="1425576" cy="125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7199230" y="2700020"/>
            <a:ext cx="156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FF"/>
                </a:solidFill>
              </a:rPr>
              <a:t>Ir</a:t>
            </a:r>
            <a:r>
              <a:rPr lang="en-US" sz="2000" dirty="0" smtClean="0">
                <a:solidFill>
                  <a:srgbClr val="0000FF"/>
                </a:solidFill>
              </a:rPr>
              <a:t>(</a:t>
            </a:r>
            <a:r>
              <a:rPr lang="en-US" sz="2000" dirty="0" err="1" smtClean="0">
                <a:solidFill>
                  <a:srgbClr val="0000FF"/>
                </a:solidFill>
              </a:rPr>
              <a:t>ppy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  <a:r>
              <a:rPr lang="en-US" sz="2000" baseline="-25000" dirty="0" smtClean="0">
                <a:solidFill>
                  <a:srgbClr val="0000FF"/>
                </a:solidFill>
              </a:rPr>
              <a:t>3</a:t>
            </a:r>
            <a:endParaRPr lang="en-US" sz="2000" baseline="30000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13724" y="2696301"/>
            <a:ext cx="156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FF"/>
                </a:solidFill>
              </a:rPr>
              <a:t>PtOEP</a:t>
            </a:r>
            <a:endParaRPr lang="en-US" sz="2000" baseline="30000" dirty="0">
              <a:solidFill>
                <a:srgbClr val="0000FF"/>
              </a:solidFill>
            </a:endParaRPr>
          </a:p>
        </p:txBody>
      </p:sp>
      <p:pic>
        <p:nvPicPr>
          <p:cNvPr id="178184" name="Picture 8" descr="http://upload.wikimedia.org/wikipedia/commons/4/41/C60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38797" y="5068430"/>
            <a:ext cx="1305579" cy="1278482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7221173" y="6401152"/>
            <a:ext cx="156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C60</a:t>
            </a:r>
            <a:endParaRPr lang="en-US" sz="2000" baseline="30000" dirty="0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24722" y="4613222"/>
            <a:ext cx="156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Rose Bengal</a:t>
            </a:r>
            <a:endParaRPr lang="en-US" sz="2000" baseline="30000" dirty="0">
              <a:solidFill>
                <a:srgbClr val="0000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37719" y="6395814"/>
            <a:ext cx="2119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FF"/>
                </a:solidFill>
              </a:rPr>
              <a:t>Anthracene</a:t>
            </a:r>
            <a:r>
              <a:rPr lang="en-US" sz="2000" dirty="0" smtClean="0">
                <a:solidFill>
                  <a:srgbClr val="0000FF"/>
                </a:solidFill>
              </a:rPr>
              <a:t> + ICH</a:t>
            </a:r>
            <a:r>
              <a:rPr lang="en-US" sz="2000" baseline="-25000" dirty="0" smtClean="0">
                <a:solidFill>
                  <a:srgbClr val="0000FF"/>
                </a:solidFill>
              </a:rPr>
              <a:t>3</a:t>
            </a:r>
            <a:endParaRPr lang="en-US" sz="2000" baseline="-25000" dirty="0">
              <a:solidFill>
                <a:srgbClr val="0000FF"/>
              </a:solidFill>
            </a:endParaRPr>
          </a:p>
        </p:txBody>
      </p:sp>
      <p:pic>
        <p:nvPicPr>
          <p:cNvPr id="178186" name="Picture 10" descr="http://www.medicinescomplete.com/mc/martindale/current/images/c11121-48-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2992" y="3250725"/>
            <a:ext cx="1918322" cy="1427989"/>
          </a:xfrm>
          <a:prstGeom prst="rect">
            <a:avLst/>
          </a:prstGeom>
          <a:noFill/>
        </p:spPr>
      </p:pic>
      <p:graphicFrame>
        <p:nvGraphicFramePr>
          <p:cNvPr id="178187" name="Object 11"/>
          <p:cNvGraphicFramePr>
            <a:graphicFrameLocks noChangeAspect="1"/>
          </p:cNvGraphicFramePr>
          <p:nvPr/>
        </p:nvGraphicFramePr>
        <p:xfrm>
          <a:off x="5094067" y="5253577"/>
          <a:ext cx="1410388" cy="567676"/>
        </p:xfrm>
        <a:graphic>
          <a:graphicData uri="http://schemas.openxmlformats.org/presentationml/2006/ole">
            <p:oleObj spid="_x0000_s178187" name="CS ChemDraw Drawing" r:id="rId9" imgW="2035722" imgH="819450" progId="ChemDraw.Document.6.0">
              <p:embed/>
            </p:oleObj>
          </a:graphicData>
        </a:graphic>
      </p:graphicFrame>
      <p:graphicFrame>
        <p:nvGraphicFramePr>
          <p:cNvPr id="178188" name="Object 12"/>
          <p:cNvGraphicFramePr>
            <a:graphicFrameLocks noChangeAspect="1"/>
          </p:cNvGraphicFramePr>
          <p:nvPr/>
        </p:nvGraphicFramePr>
        <p:xfrm>
          <a:off x="5472807" y="6060880"/>
          <a:ext cx="616909" cy="199913"/>
        </p:xfrm>
        <a:graphic>
          <a:graphicData uri="http://schemas.openxmlformats.org/presentationml/2006/ole">
            <p:oleObj spid="_x0000_s178188" name="CS ChemDraw Drawing" r:id="rId10" imgW="798243" imgH="258660" progId="ChemDraw.Document.6.0">
              <p:embed/>
            </p:oleObj>
          </a:graphicData>
        </a:graphic>
      </p:graphicFrame>
      <p:graphicFrame>
        <p:nvGraphicFramePr>
          <p:cNvPr id="178189" name="Object 13"/>
          <p:cNvGraphicFramePr>
            <a:graphicFrameLocks noChangeAspect="1"/>
          </p:cNvGraphicFramePr>
          <p:nvPr/>
        </p:nvGraphicFramePr>
        <p:xfrm>
          <a:off x="2728949" y="5575300"/>
          <a:ext cx="1409700" cy="568325"/>
        </p:xfrm>
        <a:graphic>
          <a:graphicData uri="http://schemas.openxmlformats.org/presentationml/2006/ole">
            <p:oleObj spid="_x0000_s178189" name="CS ChemDraw Drawing" r:id="rId11" imgW="2035722" imgH="819450" progId="ChemDraw.Document.6.0">
              <p:embed/>
            </p:oleObj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2636814" y="6401328"/>
            <a:ext cx="156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FF"/>
                </a:solidFill>
              </a:rPr>
              <a:t>Anthracene</a:t>
            </a:r>
            <a:endParaRPr lang="en-US" sz="2000" baseline="30000" dirty="0">
              <a:solidFill>
                <a:srgbClr val="0000FF"/>
              </a:solidFill>
            </a:endParaRPr>
          </a:p>
        </p:txBody>
      </p:sp>
      <p:pic>
        <p:nvPicPr>
          <p:cNvPr id="178191" name="Picture 15" descr="http://course1.winona.edu/sberg/ChemStructures/fluorescei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25350" y="3450855"/>
            <a:ext cx="1547737" cy="1074655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2650741" y="4614796"/>
            <a:ext cx="156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FF"/>
                </a:solidFill>
              </a:rPr>
              <a:t>Fluorescein</a:t>
            </a:r>
            <a:endParaRPr lang="en-US" sz="2000" baseline="30000" dirty="0">
              <a:solidFill>
                <a:srgbClr val="0000FF"/>
              </a:solidFill>
            </a:endParaRPr>
          </a:p>
        </p:txBody>
      </p:sp>
      <p:graphicFrame>
        <p:nvGraphicFramePr>
          <p:cNvPr id="178194" name="Object 18"/>
          <p:cNvGraphicFramePr>
            <a:graphicFrameLocks noChangeAspect="1"/>
          </p:cNvGraphicFramePr>
          <p:nvPr/>
        </p:nvGraphicFramePr>
        <p:xfrm>
          <a:off x="2751861" y="1252029"/>
          <a:ext cx="1458065" cy="1459518"/>
        </p:xfrm>
        <a:graphic>
          <a:graphicData uri="http://schemas.openxmlformats.org/presentationml/2006/ole">
            <p:oleObj spid="_x0000_s178194" name="CS ChemDraw Drawing" r:id="rId13" imgW="3186218" imgH="3189240" progId="ChemDraw.Document.6.0">
              <p:embed/>
            </p:oleObj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2686875" y="2704700"/>
            <a:ext cx="156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OEP</a:t>
            </a:r>
            <a:endParaRPr lang="en-US" sz="2000" baseline="30000" dirty="0">
              <a:solidFill>
                <a:srgbClr val="0000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05585" y="2726450"/>
            <a:ext cx="156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FF"/>
                </a:solidFill>
              </a:rPr>
              <a:t>Perylene</a:t>
            </a:r>
            <a:endParaRPr lang="en-US" sz="2000" baseline="30000" dirty="0">
              <a:solidFill>
                <a:srgbClr val="0000FF"/>
              </a:solidFill>
            </a:endParaRPr>
          </a:p>
        </p:txBody>
      </p:sp>
      <p:pic>
        <p:nvPicPr>
          <p:cNvPr id="178196" name="Picture 20" descr="http://0.tqn.com/d/chemistry/1/0/I/N/1/Perylene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5565" y="1536570"/>
            <a:ext cx="732811" cy="1052823"/>
          </a:xfrm>
          <a:prstGeom prst="rect">
            <a:avLst/>
          </a:prstGeom>
          <a:noFill/>
        </p:spPr>
      </p:pic>
      <p:sp>
        <p:nvSpPr>
          <p:cNvPr id="54" name="TextBox 53"/>
          <p:cNvSpPr txBox="1"/>
          <p:nvPr/>
        </p:nvSpPr>
        <p:spPr>
          <a:xfrm>
            <a:off x="633944" y="6396130"/>
            <a:ext cx="156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FF"/>
                </a:solidFill>
              </a:rPr>
              <a:t>Coumarin</a:t>
            </a:r>
            <a:endParaRPr lang="en-US" sz="2000" baseline="30000" dirty="0">
              <a:solidFill>
                <a:srgbClr val="0000F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-53196" y="4613719"/>
            <a:ext cx="2513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BODIPY</a:t>
            </a:r>
            <a:endParaRPr lang="en-US" sz="2000" baseline="30000" dirty="0">
              <a:solidFill>
                <a:srgbClr val="0000FF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4567434" y="650452"/>
            <a:ext cx="0" cy="63395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8203" name="Picture 27" descr="http://upload.wikimedia.org/wikipedia/commons/2/25/BODIPY_str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55195" y="3695307"/>
            <a:ext cx="1090852" cy="7331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6860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9" grpId="0"/>
      <p:bldP spid="31" grpId="0"/>
      <p:bldP spid="33" grpId="0"/>
      <p:bldP spid="37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Fluorometer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5" name="Cube 4"/>
          <p:cNvSpPr/>
          <p:nvPr/>
        </p:nvSpPr>
        <p:spPr>
          <a:xfrm>
            <a:off x="4077916" y="1470551"/>
            <a:ext cx="1018205" cy="1155558"/>
          </a:xfrm>
          <a:prstGeom prst="cube">
            <a:avLst/>
          </a:prstGeom>
          <a:solidFill>
            <a:srgbClr val="00CC00"/>
          </a:solidFill>
          <a:ln w="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77744" y="932555"/>
            <a:ext cx="1733057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Source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507978" y="2093143"/>
            <a:ext cx="569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h</a:t>
            </a:r>
            <a:r>
              <a:rPr lang="en-US" sz="2400" dirty="0" err="1" smtClean="0">
                <a:solidFill>
                  <a:srgbClr val="0000FF"/>
                </a:solidFill>
                <a:latin typeface="Symbol" pitchFamily="18" charset="2"/>
              </a:rPr>
              <a:t>n</a:t>
            </a:r>
            <a:endParaRPr lang="en-US" sz="2400" dirty="0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4249" y="3447158"/>
            <a:ext cx="2034684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Sample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669608" y="2251241"/>
            <a:ext cx="2354276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Detector</a:t>
            </a:r>
            <a:endParaRPr lang="en-US" sz="2800" dirty="0"/>
          </a:p>
        </p:txBody>
      </p:sp>
      <p:sp>
        <p:nvSpPr>
          <p:cNvPr id="10" name="Cube 9"/>
          <p:cNvSpPr/>
          <p:nvPr/>
        </p:nvSpPr>
        <p:spPr>
          <a:xfrm>
            <a:off x="5272690" y="2755759"/>
            <a:ext cx="1018205" cy="1155558"/>
          </a:xfrm>
          <a:prstGeom prst="cube">
            <a:avLst/>
          </a:prstGeom>
          <a:solidFill>
            <a:schemeClr val="accent2"/>
          </a:solidFill>
          <a:ln w="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97"/>
          <p:cNvSpPr>
            <a:spLocks noChangeAspect="1"/>
          </p:cNvSpPr>
          <p:nvPr/>
        </p:nvSpPr>
        <p:spPr bwMode="auto">
          <a:xfrm rot="8073558" flipH="1">
            <a:off x="3252531" y="2573054"/>
            <a:ext cx="1375966" cy="259137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57150">
            <a:solidFill>
              <a:srgbClr val="0000FF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309932" y="2001411"/>
            <a:ext cx="299442" cy="310223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67523" y="4673599"/>
            <a:ext cx="3604170" cy="213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Variables</a:t>
            </a:r>
          </a:p>
          <a:p>
            <a:pPr marL="228600">
              <a:spcAft>
                <a:spcPts val="500"/>
              </a:spcAft>
            </a:pPr>
            <a:r>
              <a:rPr lang="en-US" sz="2400" dirty="0" smtClean="0"/>
              <a:t>Excitation Wavelength</a:t>
            </a:r>
          </a:p>
          <a:p>
            <a:pPr marL="228600">
              <a:spcAft>
                <a:spcPts val="500"/>
              </a:spcAft>
            </a:pPr>
            <a:r>
              <a:rPr lang="en-US" sz="2400" dirty="0" smtClean="0"/>
              <a:t>Excitation Intensity</a:t>
            </a:r>
          </a:p>
          <a:p>
            <a:pPr marL="228600">
              <a:spcAft>
                <a:spcPts val="500"/>
              </a:spcAft>
            </a:pPr>
            <a:r>
              <a:rPr lang="en-US" sz="2400" dirty="0" smtClean="0"/>
              <a:t>Emission Wavelength</a:t>
            </a:r>
          </a:p>
          <a:p>
            <a:pPr marL="228600">
              <a:spcAft>
                <a:spcPts val="500"/>
              </a:spcAft>
            </a:pPr>
            <a:r>
              <a:rPr lang="en-US" sz="2400" dirty="0" smtClean="0"/>
              <a:t>Filters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37221" y="2049226"/>
            <a:ext cx="1605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Excitation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80420" y="3873615"/>
            <a:ext cx="1470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Emission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30919" y="3523949"/>
            <a:ext cx="569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8000"/>
                </a:solidFill>
              </a:rPr>
              <a:t>h</a:t>
            </a:r>
            <a:r>
              <a:rPr lang="en-US" sz="2400" dirty="0" err="1" smtClean="0">
                <a:solidFill>
                  <a:srgbClr val="008000"/>
                </a:solidFill>
                <a:latin typeface="Symbol" pitchFamily="18" charset="2"/>
              </a:rPr>
              <a:t>n</a:t>
            </a:r>
            <a:endParaRPr lang="en-US" sz="2400" dirty="0">
              <a:solidFill>
                <a:srgbClr val="008000"/>
              </a:solidFill>
              <a:latin typeface="Symbol" pitchFamily="18" charset="2"/>
            </a:endParaRPr>
          </a:p>
        </p:txBody>
      </p:sp>
      <p:sp>
        <p:nvSpPr>
          <p:cNvPr id="14" name="Cube 13"/>
          <p:cNvSpPr/>
          <p:nvPr/>
        </p:nvSpPr>
        <p:spPr>
          <a:xfrm>
            <a:off x="3249268" y="2687567"/>
            <a:ext cx="459665" cy="1155558"/>
          </a:xfrm>
          <a:prstGeom prst="cube">
            <a:avLst>
              <a:gd name="adj" fmla="val 31624"/>
            </a:avLst>
          </a:prstGeom>
          <a:solidFill>
            <a:srgbClr val="FFC000">
              <a:alpha val="58039"/>
            </a:srgbClr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850368" y="3232466"/>
            <a:ext cx="1338728" cy="367076"/>
            <a:chOff x="3226602" y="5921186"/>
            <a:chExt cx="828465" cy="191735"/>
          </a:xfrm>
        </p:grpSpPr>
        <p:sp>
          <p:nvSpPr>
            <p:cNvPr id="20" name="Freeform 97"/>
            <p:cNvSpPr>
              <a:spLocks noChangeAspect="1"/>
            </p:cNvSpPr>
            <p:nvPr/>
          </p:nvSpPr>
          <p:spPr bwMode="auto">
            <a:xfrm rot="324265" flipH="1">
              <a:off x="3239303" y="5921186"/>
              <a:ext cx="815764" cy="153634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solidFill>
              <a:schemeClr val="bg1"/>
            </a:solidFill>
            <a:ln w="57150">
              <a:solidFill>
                <a:srgbClr val="FF0000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1" name="Freeform 97"/>
            <p:cNvSpPr>
              <a:spLocks noChangeAspect="1"/>
            </p:cNvSpPr>
            <p:nvPr/>
          </p:nvSpPr>
          <p:spPr bwMode="auto">
            <a:xfrm rot="324265" flipH="1">
              <a:off x="3226602" y="5959287"/>
              <a:ext cx="815764" cy="153634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57150">
              <a:solidFill>
                <a:srgbClr val="008000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3128" y="1242876"/>
            <a:ext cx="5386117" cy="279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Fluorometer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3260" y="2095165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6219" y="3890893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1437" y="2252976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1366" y="3824395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7890" y="161473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1029383" y="2848495"/>
            <a:ext cx="3611562" cy="3944670"/>
            <a:chOff x="356283" y="3318763"/>
            <a:chExt cx="3611562" cy="3944670"/>
          </a:xfrm>
        </p:grpSpPr>
        <p:sp>
          <p:nvSpPr>
            <p:cNvPr id="6" name="TextBox 5"/>
            <p:cNvSpPr txBox="1"/>
            <p:nvPr/>
          </p:nvSpPr>
          <p:spPr>
            <a:xfrm>
              <a:off x="356283" y="3318763"/>
              <a:ext cx="3611562" cy="3944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spcAft>
                  <a:spcPts val="1000"/>
                </a:spcAft>
              </a:pPr>
              <a:r>
                <a:rPr lang="en-US" sz="2400" b="1" dirty="0" smtClean="0"/>
                <a:t>Components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1)  </a:t>
              </a:r>
              <a:r>
                <a:rPr lang="en-US" sz="2400" dirty="0" smtClean="0"/>
                <a:t>Light source 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2)  </a:t>
              </a:r>
              <a:r>
                <a:rPr lang="en-US" sz="2400" dirty="0" err="1" smtClean="0"/>
                <a:t>Monochrometer</a:t>
              </a:r>
              <a:endParaRPr lang="en-US" sz="2400" dirty="0" smtClean="0"/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3)  </a:t>
              </a:r>
              <a:r>
                <a:rPr lang="en-US" sz="2400" dirty="0" smtClean="0"/>
                <a:t>Sample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4)  </a:t>
              </a:r>
              <a:r>
                <a:rPr lang="en-US" sz="2400" dirty="0" smtClean="0"/>
                <a:t>Detector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/>
                <a:t>5)  Filters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/>
                <a:t>6)  Slits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/>
                <a:t>7)  </a:t>
              </a:r>
              <a:r>
                <a:rPr lang="en-US" sz="2400" dirty="0" err="1" smtClean="0"/>
                <a:t>Polarizers</a:t>
              </a:r>
              <a:endParaRPr lang="en-US" sz="2400" dirty="0" smtClean="0"/>
            </a:p>
          </p:txBody>
        </p:sp>
        <p:pic>
          <p:nvPicPr>
            <p:cNvPr id="143367" name="Picture 7" descr="http://leeequities.com/wp-content/uploads/2012/08/green-check-m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47950" y="3781425"/>
              <a:ext cx="449179" cy="512761"/>
            </a:xfrm>
            <a:prstGeom prst="rect">
              <a:avLst/>
            </a:prstGeom>
            <a:noFill/>
          </p:spPr>
        </p:pic>
        <p:pic>
          <p:nvPicPr>
            <p:cNvPr id="17" name="Picture 7" descr="http://leeequities.com/wp-content/uploads/2012/08/green-check-m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81350" y="4289427"/>
              <a:ext cx="449179" cy="512761"/>
            </a:xfrm>
            <a:prstGeom prst="rect">
              <a:avLst/>
            </a:prstGeom>
            <a:noFill/>
          </p:spPr>
        </p:pic>
        <p:pic>
          <p:nvPicPr>
            <p:cNvPr id="18" name="Picture 7" descr="http://leeequities.com/wp-content/uploads/2012/08/green-check-m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38375" y="5299077"/>
              <a:ext cx="449179" cy="51276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10877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ChangeArrowheads="1"/>
          </p:cNvSpPr>
          <p:nvPr/>
        </p:nvSpPr>
        <p:spPr bwMode="auto">
          <a:xfrm>
            <a:off x="1257300" y="1042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Fluorometer</a:t>
            </a:r>
            <a:r>
              <a:rPr lang="en-US" sz="3200" b="1" u="sng" dirty="0" smtClean="0">
                <a:solidFill>
                  <a:schemeClr val="tx2"/>
                </a:solidFill>
              </a:rPr>
              <a:t>: Simple Diagram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7188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7843" y="3780699"/>
            <a:ext cx="2193280" cy="165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4515" name="Text Box 3"/>
          <p:cNvSpPr txBox="1">
            <a:spLocks noChangeArrowheads="1"/>
          </p:cNvSpPr>
          <p:nvPr/>
        </p:nvSpPr>
        <p:spPr bwMode="auto">
          <a:xfrm>
            <a:off x="8077776" y="4244128"/>
            <a:ext cx="801322" cy="45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/>
              <a:t>PMT</a:t>
            </a:r>
          </a:p>
        </p:txBody>
      </p:sp>
      <p:graphicFrame>
        <p:nvGraphicFramePr>
          <p:cNvPr id="704516" name="Object 4"/>
          <p:cNvGraphicFramePr>
            <a:graphicFrameLocks noChangeAspect="1"/>
          </p:cNvGraphicFramePr>
          <p:nvPr/>
        </p:nvGraphicFramePr>
        <p:xfrm>
          <a:off x="3754242" y="2272337"/>
          <a:ext cx="2101443" cy="1447781"/>
        </p:xfrm>
        <a:graphic>
          <a:graphicData uri="http://schemas.openxmlformats.org/presentationml/2006/ole">
            <p:oleObj spid="_x0000_s7182" name="Bitmap Image" r:id="rId5" imgW="1800476" imgH="1486107" progId="PBrush">
              <p:embed/>
            </p:oleObj>
          </a:graphicData>
        </a:graphic>
      </p:graphicFrame>
      <p:graphicFrame>
        <p:nvGraphicFramePr>
          <p:cNvPr id="704517" name="Object 5"/>
          <p:cNvGraphicFramePr>
            <a:graphicFrameLocks noChangeAspect="1"/>
          </p:cNvGraphicFramePr>
          <p:nvPr/>
        </p:nvGraphicFramePr>
        <p:xfrm>
          <a:off x="6365289" y="3684104"/>
          <a:ext cx="1712487" cy="1753904"/>
        </p:xfrm>
        <a:graphic>
          <a:graphicData uri="http://schemas.openxmlformats.org/presentationml/2006/ole">
            <p:oleObj spid="_x0000_s7183" name="Bitmap Image" r:id="rId6" imgW="1467055" imgH="1800476" progId="PBrush">
              <p:embed/>
            </p:oleObj>
          </a:graphicData>
        </a:graphic>
      </p:graphicFrame>
      <p:graphicFrame>
        <p:nvGraphicFramePr>
          <p:cNvPr id="704519" name="Object 7"/>
          <p:cNvGraphicFramePr>
            <a:graphicFrameLocks noChangeAspect="1"/>
          </p:cNvGraphicFramePr>
          <p:nvPr/>
        </p:nvGraphicFramePr>
        <p:xfrm>
          <a:off x="3754242" y="1530440"/>
          <a:ext cx="979593" cy="540217"/>
        </p:xfrm>
        <a:graphic>
          <a:graphicData uri="http://schemas.openxmlformats.org/presentationml/2006/ole">
            <p:oleObj spid="_x0000_s7185" name="Bitmap Image" r:id="rId7" imgW="1133633" imgH="752381" progId="PBrush">
              <p:embed/>
            </p:oleObj>
          </a:graphicData>
        </a:graphic>
      </p:graphicFrame>
      <p:sp>
        <p:nvSpPr>
          <p:cNvPr id="704520" name="Line 8"/>
          <p:cNvSpPr>
            <a:spLocks noChangeShapeType="1"/>
          </p:cNvSpPr>
          <p:nvPr/>
        </p:nvSpPr>
        <p:spPr bwMode="auto">
          <a:xfrm flipV="1">
            <a:off x="4467328" y="1380979"/>
            <a:ext cx="176471" cy="756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4521" name="Line 9"/>
          <p:cNvSpPr>
            <a:spLocks noChangeShapeType="1"/>
          </p:cNvSpPr>
          <p:nvPr/>
        </p:nvSpPr>
        <p:spPr bwMode="auto">
          <a:xfrm flipV="1">
            <a:off x="4733835" y="1530440"/>
            <a:ext cx="178271" cy="738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4522" name="Line 10"/>
          <p:cNvSpPr>
            <a:spLocks noChangeShapeType="1"/>
          </p:cNvSpPr>
          <p:nvPr/>
        </p:nvSpPr>
        <p:spPr bwMode="auto">
          <a:xfrm>
            <a:off x="4822070" y="1827558"/>
            <a:ext cx="1782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4523" name="Line 11"/>
          <p:cNvSpPr>
            <a:spLocks noChangeShapeType="1"/>
          </p:cNvSpPr>
          <p:nvPr/>
        </p:nvSpPr>
        <p:spPr bwMode="auto">
          <a:xfrm>
            <a:off x="4733835" y="2049048"/>
            <a:ext cx="178271" cy="756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4524" name="Line 12"/>
          <p:cNvSpPr>
            <a:spLocks noChangeShapeType="1"/>
          </p:cNvSpPr>
          <p:nvPr/>
        </p:nvSpPr>
        <p:spPr bwMode="auto">
          <a:xfrm>
            <a:off x="4467328" y="2198507"/>
            <a:ext cx="88235" cy="738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4525" name="Line 13"/>
          <p:cNvSpPr>
            <a:spLocks noChangeShapeType="1"/>
          </p:cNvSpPr>
          <p:nvPr/>
        </p:nvSpPr>
        <p:spPr bwMode="auto">
          <a:xfrm flipV="1">
            <a:off x="4332273" y="5167899"/>
            <a:ext cx="489797" cy="54561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4526" name="Text Box 14"/>
          <p:cNvSpPr txBox="1">
            <a:spLocks noChangeArrowheads="1"/>
          </p:cNvSpPr>
          <p:nvPr/>
        </p:nvSpPr>
        <p:spPr bwMode="auto">
          <a:xfrm>
            <a:off x="3569342" y="959610"/>
            <a:ext cx="1473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0" dirty="0"/>
              <a:t>Xenon </a:t>
            </a:r>
            <a:r>
              <a:rPr lang="en-US" sz="2000" b="0" dirty="0" smtClean="0"/>
              <a:t>Lamp</a:t>
            </a:r>
            <a:endParaRPr lang="en-US" sz="2000" b="0" dirty="0"/>
          </a:p>
        </p:txBody>
      </p:sp>
      <p:sp>
        <p:nvSpPr>
          <p:cNvPr id="704527" name="Rectangle 15"/>
          <p:cNvSpPr>
            <a:spLocks noChangeArrowheads="1"/>
          </p:cNvSpPr>
          <p:nvPr/>
        </p:nvSpPr>
        <p:spPr bwMode="auto">
          <a:xfrm>
            <a:off x="8077776" y="4849171"/>
            <a:ext cx="605043" cy="25930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4528" name="Text Box 16"/>
          <p:cNvSpPr txBox="1">
            <a:spLocks noChangeArrowheads="1"/>
          </p:cNvSpPr>
          <p:nvPr/>
        </p:nvSpPr>
        <p:spPr bwMode="auto">
          <a:xfrm>
            <a:off x="1703598" y="2578934"/>
            <a:ext cx="2078034" cy="79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/>
              <a:t>Excitation</a:t>
            </a:r>
          </a:p>
          <a:p>
            <a:r>
              <a:rPr lang="en-US" sz="2000" b="0" dirty="0" err="1"/>
              <a:t>Monochromator</a:t>
            </a:r>
            <a:endParaRPr lang="en-US" sz="2000" b="0" dirty="0"/>
          </a:p>
        </p:txBody>
      </p:sp>
      <p:sp>
        <p:nvSpPr>
          <p:cNvPr id="704529" name="Text Box 17"/>
          <p:cNvSpPr txBox="1">
            <a:spLocks noChangeArrowheads="1"/>
          </p:cNvSpPr>
          <p:nvPr/>
        </p:nvSpPr>
        <p:spPr bwMode="auto">
          <a:xfrm>
            <a:off x="6752444" y="2895862"/>
            <a:ext cx="2078034" cy="79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/>
              <a:t>Emission</a:t>
            </a:r>
          </a:p>
          <a:p>
            <a:r>
              <a:rPr lang="en-US" sz="2000" b="0" dirty="0" err="1"/>
              <a:t>Monochromator</a:t>
            </a:r>
            <a:endParaRPr lang="en-US" sz="2000" b="0" dirty="0"/>
          </a:p>
        </p:txBody>
      </p:sp>
      <p:sp>
        <p:nvSpPr>
          <p:cNvPr id="704530" name="Text Box 18"/>
          <p:cNvSpPr txBox="1">
            <a:spLocks noChangeArrowheads="1"/>
          </p:cNvSpPr>
          <p:nvPr/>
        </p:nvSpPr>
        <p:spPr bwMode="auto">
          <a:xfrm>
            <a:off x="3727230" y="5627083"/>
            <a:ext cx="1082256" cy="45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 smtClean="0"/>
              <a:t>Sample</a:t>
            </a:r>
            <a:endParaRPr lang="en-US" sz="2000" b="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064564" y="1982420"/>
            <a:ext cx="1071399" cy="112563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226575" y="1670405"/>
            <a:ext cx="992650" cy="418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Grating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5585576" y="2789144"/>
            <a:ext cx="475391" cy="475391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798449" y="2435617"/>
            <a:ext cx="997160" cy="418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Mirrors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7362858" y="5153681"/>
            <a:ext cx="383585" cy="87676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267839" y="5950628"/>
            <a:ext cx="992650" cy="418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Grating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277053" y="2817956"/>
            <a:ext cx="504202" cy="1138057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19311" y="4396151"/>
            <a:ext cx="319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Two light sources = </a:t>
            </a:r>
          </a:p>
          <a:p>
            <a:r>
              <a:rPr lang="en-US" sz="2400" b="1" u="sng" dirty="0" smtClean="0"/>
              <a:t>Two </a:t>
            </a:r>
            <a:r>
              <a:rPr lang="en-US" sz="2400" b="1" u="sng" dirty="0" err="1" smtClean="0"/>
              <a:t>monochromators</a:t>
            </a:r>
            <a:r>
              <a:rPr lang="en-US" sz="2400" b="1" u="sng" dirty="0" smtClean="0"/>
              <a:t>!</a:t>
            </a:r>
          </a:p>
          <a:p>
            <a:pPr marL="347663"/>
            <a:r>
              <a:rPr lang="en-US" sz="2400" dirty="0" smtClean="0"/>
              <a:t>1 for excitation</a:t>
            </a:r>
          </a:p>
          <a:p>
            <a:pPr marL="347663"/>
            <a:r>
              <a:rPr lang="en-US" sz="2400" dirty="0" smtClean="0"/>
              <a:t>1 for emission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Fig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347" y="917575"/>
            <a:ext cx="8323578" cy="5549054"/>
          </a:xfrm>
          <a:prstGeom prst="rect">
            <a:avLst/>
          </a:prstGeom>
          <a:noFill/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Fluorometer</a:t>
            </a:r>
            <a:r>
              <a:rPr lang="en-US" sz="3200" b="1" u="sng" dirty="0" smtClean="0">
                <a:solidFill>
                  <a:schemeClr val="tx2"/>
                </a:solidFill>
              </a:rPr>
              <a:t>: Medium Diagram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146425" y="2857500"/>
            <a:ext cx="723900" cy="1143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47202" y="2800705"/>
            <a:ext cx="992650" cy="418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Grating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517103" y="3373344"/>
            <a:ext cx="475391" cy="475391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837133" y="3032517"/>
            <a:ext cx="793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Mirror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393825" y="4897438"/>
            <a:ext cx="1447800" cy="588962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19033" y="3210317"/>
            <a:ext cx="793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Mirror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3933" y="5293117"/>
            <a:ext cx="87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Sample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508125" y="4359276"/>
            <a:ext cx="1346200" cy="17462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470025" y="3276600"/>
            <a:ext cx="647700" cy="1143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87763" y="4353933"/>
            <a:ext cx="609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Lens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500" y="1206500"/>
            <a:ext cx="7984385" cy="505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6893694" y="3282230"/>
            <a:ext cx="726306" cy="2011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567848" y="3296005"/>
            <a:ext cx="863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Mirror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702629" y="1117600"/>
            <a:ext cx="766013" cy="3616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971151" y="2435617"/>
            <a:ext cx="997160" cy="418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Mirrors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86886" y="864861"/>
            <a:ext cx="9528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Grating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146629" y="5536021"/>
            <a:ext cx="555556" cy="15357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94602" y="5487662"/>
            <a:ext cx="9528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Grating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Fluorometer</a:t>
            </a:r>
            <a:r>
              <a:rPr lang="en-US" sz="3200" b="1" u="sng" dirty="0" smtClean="0">
                <a:solidFill>
                  <a:schemeClr val="tx2"/>
                </a:solidFill>
              </a:rPr>
              <a:t>: Hard Mode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77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41" name="Text Box 201"/>
          <p:cNvSpPr txBox="1">
            <a:spLocks noChangeArrowheads="1"/>
          </p:cNvSpPr>
          <p:nvPr/>
        </p:nvSpPr>
        <p:spPr bwMode="auto">
          <a:xfrm>
            <a:off x="1701796" y="1088562"/>
            <a:ext cx="1187450" cy="366713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effectLst/>
                <a:latin typeface="Arial" charset="0"/>
              </a:rPr>
              <a:t>450 W </a:t>
            </a:r>
            <a:r>
              <a:rPr lang="en-US" sz="1800" b="1" dirty="0" err="1">
                <a:effectLst/>
                <a:latin typeface="Arial" charset="0"/>
              </a:rPr>
              <a:t>Xe</a:t>
            </a:r>
            <a:endParaRPr lang="en-US" sz="1800" b="1" dirty="0">
              <a:effectLst/>
              <a:latin typeface="Arial" charset="0"/>
            </a:endParaRPr>
          </a:p>
        </p:txBody>
      </p:sp>
      <p:sp>
        <p:nvSpPr>
          <p:cNvPr id="266244" name="Rectangle 4"/>
          <p:cNvSpPr>
            <a:spLocks noChangeAspect="1" noChangeArrowheads="1"/>
          </p:cNvSpPr>
          <p:nvPr/>
        </p:nvSpPr>
        <p:spPr bwMode="auto">
          <a:xfrm>
            <a:off x="3435350" y="5216062"/>
            <a:ext cx="1292225" cy="1390650"/>
          </a:xfrm>
          <a:prstGeom prst="rect">
            <a:avLst/>
          </a:prstGeom>
          <a:solidFill>
            <a:srgbClr val="96969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>
              <a:effectLst/>
              <a:latin typeface="Times New Roman" pitchFamily="18" charset="0"/>
            </a:endParaRP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3935413" y="6043150"/>
            <a:ext cx="269875" cy="433387"/>
            <a:chOff x="2819" y="2062"/>
            <a:chExt cx="301" cy="482"/>
          </a:xfrm>
        </p:grpSpPr>
        <p:sp>
          <p:nvSpPr>
            <p:cNvPr id="266246" name="Rectangle 6"/>
            <p:cNvSpPr>
              <a:spLocks noChangeAspect="1" noChangeArrowheads="1"/>
            </p:cNvSpPr>
            <p:nvPr/>
          </p:nvSpPr>
          <p:spPr bwMode="auto">
            <a:xfrm>
              <a:off x="2819" y="2158"/>
              <a:ext cx="301" cy="386"/>
            </a:xfrm>
            <a:prstGeom prst="rect">
              <a:avLst/>
            </a:prstGeom>
            <a:solidFill>
              <a:srgbClr val="00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47" name="Rectangle 7"/>
            <p:cNvSpPr>
              <a:spLocks noChangeAspect="1" noChangeArrowheads="1"/>
            </p:cNvSpPr>
            <p:nvPr/>
          </p:nvSpPr>
          <p:spPr bwMode="auto">
            <a:xfrm>
              <a:off x="2905" y="2284"/>
              <a:ext cx="128" cy="134"/>
            </a:xfrm>
            <a:prstGeom prst="rect">
              <a:avLst/>
            </a:prstGeom>
            <a:solidFill>
              <a:schemeClr val="bg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48" name="Rectangle 8"/>
            <p:cNvSpPr>
              <a:spLocks noChangeAspect="1" noChangeArrowheads="1"/>
            </p:cNvSpPr>
            <p:nvPr/>
          </p:nvSpPr>
          <p:spPr bwMode="auto">
            <a:xfrm>
              <a:off x="2953" y="2334"/>
              <a:ext cx="32" cy="3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49" name="Rectangle 9"/>
            <p:cNvSpPr>
              <a:spLocks noChangeAspect="1" noChangeArrowheads="1"/>
            </p:cNvSpPr>
            <p:nvPr/>
          </p:nvSpPr>
          <p:spPr bwMode="auto">
            <a:xfrm rot="-2274153">
              <a:off x="2850" y="2062"/>
              <a:ext cx="238" cy="17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253" name="AutoShape 13"/>
          <p:cNvSpPr>
            <a:spLocks noChangeAspect="1" noChangeArrowheads="1"/>
          </p:cNvSpPr>
          <p:nvPr/>
        </p:nvSpPr>
        <p:spPr bwMode="auto">
          <a:xfrm rot="27787013">
            <a:off x="4284663" y="5727237"/>
            <a:ext cx="77787" cy="227013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43"/>
          <p:cNvGrpSpPr>
            <a:grpSpLocks noChangeAspect="1"/>
          </p:cNvGrpSpPr>
          <p:nvPr/>
        </p:nvGrpSpPr>
        <p:grpSpPr bwMode="auto">
          <a:xfrm rot="-1169265">
            <a:off x="3817938" y="5117637"/>
            <a:ext cx="114300" cy="150813"/>
            <a:chOff x="638" y="2301"/>
            <a:chExt cx="302" cy="398"/>
          </a:xfrm>
        </p:grpSpPr>
        <p:sp>
          <p:nvSpPr>
            <p:cNvPr id="266284" name="Rectangle 44"/>
            <p:cNvSpPr>
              <a:spLocks noChangeAspect="1" noChangeArrowheads="1"/>
            </p:cNvSpPr>
            <p:nvPr/>
          </p:nvSpPr>
          <p:spPr bwMode="auto">
            <a:xfrm rot="1135518">
              <a:off x="638" y="2301"/>
              <a:ext cx="302" cy="398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85" name="Rectangle 45"/>
            <p:cNvSpPr>
              <a:spLocks noChangeAspect="1" noChangeArrowheads="1"/>
            </p:cNvSpPr>
            <p:nvPr/>
          </p:nvSpPr>
          <p:spPr bwMode="auto">
            <a:xfrm rot="1180819">
              <a:off x="669" y="2476"/>
              <a:ext cx="240" cy="48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11" name="Rectangle 71"/>
          <p:cNvSpPr>
            <a:spLocks noChangeAspect="1" noChangeArrowheads="1"/>
          </p:cNvSpPr>
          <p:nvPr/>
        </p:nvSpPr>
        <p:spPr bwMode="auto">
          <a:xfrm rot="-10800000">
            <a:off x="4802188" y="5297025"/>
            <a:ext cx="1525587" cy="1123950"/>
          </a:xfrm>
          <a:prstGeom prst="rect">
            <a:avLst/>
          </a:prstGeom>
          <a:solidFill>
            <a:srgbClr val="96969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eaLnBrk="1" hangingPunct="1"/>
            <a:endParaRPr lang="en-US">
              <a:effectLst/>
              <a:latin typeface="Times New Roman" pitchFamily="18" charset="0"/>
            </a:endParaRPr>
          </a:p>
        </p:txBody>
      </p:sp>
      <p:sp>
        <p:nvSpPr>
          <p:cNvPr id="266312" name="Rectangle 72"/>
          <p:cNvSpPr>
            <a:spLocks noChangeAspect="1" noChangeArrowheads="1"/>
          </p:cNvSpPr>
          <p:nvPr/>
        </p:nvSpPr>
        <p:spPr bwMode="auto">
          <a:xfrm rot="7086240">
            <a:off x="6026150" y="5803437"/>
            <a:ext cx="38100" cy="107950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73"/>
          <p:cNvGrpSpPr>
            <a:grpSpLocks noChangeAspect="1"/>
          </p:cNvGrpSpPr>
          <p:nvPr/>
        </p:nvGrpSpPr>
        <p:grpSpPr bwMode="auto">
          <a:xfrm rot="-1662712">
            <a:off x="5470525" y="5719300"/>
            <a:ext cx="142875" cy="193675"/>
            <a:chOff x="1619" y="2747"/>
            <a:chExt cx="302" cy="399"/>
          </a:xfrm>
        </p:grpSpPr>
        <p:sp>
          <p:nvSpPr>
            <p:cNvPr id="266314" name="Rectangle 74"/>
            <p:cNvSpPr>
              <a:spLocks noChangeAspect="1" noChangeArrowheads="1"/>
            </p:cNvSpPr>
            <p:nvPr/>
          </p:nvSpPr>
          <p:spPr bwMode="auto">
            <a:xfrm rot="2245681">
              <a:off x="1619" y="2747"/>
              <a:ext cx="302" cy="399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15" name="Rectangle 75"/>
            <p:cNvSpPr>
              <a:spLocks noChangeAspect="1" noChangeArrowheads="1"/>
            </p:cNvSpPr>
            <p:nvPr/>
          </p:nvSpPr>
          <p:spPr bwMode="auto">
            <a:xfrm rot="2319900">
              <a:off x="1650" y="2923"/>
              <a:ext cx="240" cy="48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16" name="Line 76"/>
          <p:cNvSpPr>
            <a:spLocks noChangeAspect="1" noChangeShapeType="1"/>
          </p:cNvSpPr>
          <p:nvPr/>
        </p:nvSpPr>
        <p:spPr bwMode="auto">
          <a:xfrm rot="-10800000">
            <a:off x="5662613" y="5938375"/>
            <a:ext cx="0" cy="392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17" name="Line 77"/>
          <p:cNvSpPr>
            <a:spLocks noChangeAspect="1" noChangeShapeType="1"/>
          </p:cNvSpPr>
          <p:nvPr/>
        </p:nvSpPr>
        <p:spPr bwMode="auto">
          <a:xfrm rot="-10800000">
            <a:off x="5595938" y="5824075"/>
            <a:ext cx="66675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78"/>
          <p:cNvGrpSpPr>
            <a:grpSpLocks noChangeAspect="1"/>
          </p:cNvGrpSpPr>
          <p:nvPr/>
        </p:nvGrpSpPr>
        <p:grpSpPr bwMode="auto">
          <a:xfrm rot="-10800000">
            <a:off x="5418138" y="5327187"/>
            <a:ext cx="69850" cy="481013"/>
            <a:chOff x="4464" y="2640"/>
            <a:chExt cx="144" cy="1008"/>
          </a:xfrm>
        </p:grpSpPr>
        <p:sp>
          <p:nvSpPr>
            <p:cNvPr id="266319" name="Line 79"/>
            <p:cNvSpPr>
              <a:spLocks noChangeAspect="1" noChangeShapeType="1"/>
            </p:cNvSpPr>
            <p:nvPr/>
          </p:nvSpPr>
          <p:spPr bwMode="auto">
            <a:xfrm>
              <a:off x="4464" y="2640"/>
              <a:ext cx="1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20" name="Line 80"/>
            <p:cNvSpPr>
              <a:spLocks noChangeAspect="1" noChangeShapeType="1"/>
            </p:cNvSpPr>
            <p:nvPr/>
          </p:nvSpPr>
          <p:spPr bwMode="auto">
            <a:xfrm>
              <a:off x="4608" y="2736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81"/>
          <p:cNvGrpSpPr>
            <a:grpSpLocks noChangeAspect="1"/>
          </p:cNvGrpSpPr>
          <p:nvPr/>
        </p:nvGrpSpPr>
        <p:grpSpPr bwMode="auto">
          <a:xfrm rot="-6569265">
            <a:off x="4693444" y="6082043"/>
            <a:ext cx="158750" cy="115888"/>
            <a:chOff x="638" y="2301"/>
            <a:chExt cx="302" cy="398"/>
          </a:xfrm>
        </p:grpSpPr>
        <p:sp>
          <p:nvSpPr>
            <p:cNvPr id="266322" name="Rectangle 82"/>
            <p:cNvSpPr>
              <a:spLocks noChangeAspect="1" noChangeArrowheads="1"/>
            </p:cNvSpPr>
            <p:nvPr/>
          </p:nvSpPr>
          <p:spPr bwMode="auto">
            <a:xfrm rot="1135518">
              <a:off x="638" y="2301"/>
              <a:ext cx="302" cy="398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23" name="Rectangle 83"/>
            <p:cNvSpPr>
              <a:spLocks noChangeAspect="1" noChangeArrowheads="1"/>
            </p:cNvSpPr>
            <p:nvPr/>
          </p:nvSpPr>
          <p:spPr bwMode="auto">
            <a:xfrm rot="1180819">
              <a:off x="669" y="2476"/>
              <a:ext cx="240" cy="48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24" name="Rectangle 84"/>
          <p:cNvSpPr>
            <a:spLocks noChangeAspect="1" noChangeArrowheads="1"/>
          </p:cNvSpPr>
          <p:nvPr/>
        </p:nvSpPr>
        <p:spPr bwMode="auto">
          <a:xfrm rot="7120571">
            <a:off x="4879976" y="5312899"/>
            <a:ext cx="119062" cy="214313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85"/>
          <p:cNvGrpSpPr>
            <a:grpSpLocks noChangeAspect="1"/>
          </p:cNvGrpSpPr>
          <p:nvPr/>
        </p:nvGrpSpPr>
        <p:grpSpPr bwMode="auto">
          <a:xfrm rot="-6569265">
            <a:off x="6290469" y="5554994"/>
            <a:ext cx="114300" cy="150812"/>
            <a:chOff x="638" y="2301"/>
            <a:chExt cx="302" cy="398"/>
          </a:xfrm>
        </p:grpSpPr>
        <p:sp>
          <p:nvSpPr>
            <p:cNvPr id="266326" name="Rectangle 86"/>
            <p:cNvSpPr>
              <a:spLocks noChangeAspect="1" noChangeArrowheads="1"/>
            </p:cNvSpPr>
            <p:nvPr/>
          </p:nvSpPr>
          <p:spPr bwMode="auto">
            <a:xfrm rot="1135518">
              <a:off x="638" y="2301"/>
              <a:ext cx="302" cy="398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27" name="Rectangle 87"/>
            <p:cNvSpPr>
              <a:spLocks noChangeAspect="1" noChangeArrowheads="1"/>
            </p:cNvSpPr>
            <p:nvPr/>
          </p:nvSpPr>
          <p:spPr bwMode="auto">
            <a:xfrm rot="1180819">
              <a:off x="669" y="2476"/>
              <a:ext cx="240" cy="48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88"/>
          <p:cNvGrpSpPr>
            <a:grpSpLocks noChangeAspect="1"/>
          </p:cNvGrpSpPr>
          <p:nvPr/>
        </p:nvGrpSpPr>
        <p:grpSpPr bwMode="auto">
          <a:xfrm>
            <a:off x="4735513" y="5798675"/>
            <a:ext cx="866775" cy="550862"/>
            <a:chOff x="3041" y="3135"/>
            <a:chExt cx="780" cy="495"/>
          </a:xfrm>
        </p:grpSpPr>
        <p:sp>
          <p:nvSpPr>
            <p:cNvPr id="266329" name="AutoShape 89"/>
            <p:cNvSpPr>
              <a:spLocks noChangeAspect="1" noChangeArrowheads="1"/>
            </p:cNvSpPr>
            <p:nvPr/>
          </p:nvSpPr>
          <p:spPr bwMode="auto">
            <a:xfrm rot="5383403" flipV="1">
              <a:off x="3136" y="3319"/>
              <a:ext cx="69" cy="259"/>
            </a:xfrm>
            <a:prstGeom prst="triangle">
              <a:avLst>
                <a:gd name="adj" fmla="val 40329"/>
              </a:avLst>
            </a:prstGeom>
            <a:gradFill rotWithShape="1">
              <a:gsLst>
                <a:gs pos="0">
                  <a:srgbClr val="FFFF00"/>
                </a:gs>
                <a:gs pos="50000">
                  <a:srgbClr val="FF0000">
                    <a:alpha val="50000"/>
                  </a:srgbClr>
                </a:gs>
                <a:gs pos="100000">
                  <a:srgbClr val="FFFF00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30" name="AutoShape 90"/>
            <p:cNvSpPr>
              <a:spLocks noChangeAspect="1" noChangeArrowheads="1"/>
            </p:cNvSpPr>
            <p:nvPr/>
          </p:nvSpPr>
          <p:spPr bwMode="auto">
            <a:xfrm rot="8542233" flipV="1">
              <a:off x="3264" y="3376"/>
              <a:ext cx="134" cy="243"/>
            </a:xfrm>
            <a:prstGeom prst="triangle">
              <a:avLst>
                <a:gd name="adj" fmla="val 90870"/>
              </a:avLst>
            </a:prstGeom>
            <a:gradFill rotWithShape="1">
              <a:gsLst>
                <a:gs pos="0">
                  <a:srgbClr val="FFFF00"/>
                </a:gs>
                <a:gs pos="50000">
                  <a:srgbClr val="FF0000">
                    <a:alpha val="50000"/>
                  </a:srgbClr>
                </a:gs>
                <a:gs pos="100000">
                  <a:srgbClr val="FFFF00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31" name="AutoShape 91"/>
            <p:cNvSpPr>
              <a:spLocks noChangeAspect="1" noChangeArrowheads="1"/>
            </p:cNvSpPr>
            <p:nvPr/>
          </p:nvSpPr>
          <p:spPr bwMode="auto">
            <a:xfrm rot="6708822" flipH="1">
              <a:off x="3216" y="3316"/>
              <a:ext cx="485" cy="144"/>
            </a:xfrm>
            <a:prstGeom prst="parallelogram">
              <a:avLst>
                <a:gd name="adj" fmla="val 36440"/>
              </a:avLst>
            </a:prstGeom>
            <a:gradFill rotWithShape="1">
              <a:gsLst>
                <a:gs pos="0">
                  <a:srgbClr val="FFFF00"/>
                </a:gs>
                <a:gs pos="50000">
                  <a:srgbClr val="FF0000">
                    <a:alpha val="50000"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32" name="AutoShape 92"/>
            <p:cNvSpPr>
              <a:spLocks noChangeAspect="1" noChangeArrowheads="1"/>
            </p:cNvSpPr>
            <p:nvPr/>
          </p:nvSpPr>
          <p:spPr bwMode="auto">
            <a:xfrm rot="3758510" flipH="1" flipV="1">
              <a:off x="3367" y="3301"/>
              <a:ext cx="472" cy="139"/>
            </a:xfrm>
            <a:prstGeom prst="parallelogram">
              <a:avLst>
                <a:gd name="adj" fmla="val 36739"/>
              </a:avLst>
            </a:prstGeom>
            <a:gradFill rotWithShape="1">
              <a:gsLst>
                <a:gs pos="0">
                  <a:srgbClr val="FFFF00"/>
                </a:gs>
                <a:gs pos="50000">
                  <a:srgbClr val="FF0000">
                    <a:alpha val="50000"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33" name="AutoShape 93"/>
            <p:cNvSpPr>
              <a:spLocks noChangeAspect="1" noChangeArrowheads="1"/>
            </p:cNvSpPr>
            <p:nvPr/>
          </p:nvSpPr>
          <p:spPr bwMode="auto">
            <a:xfrm rot="738104">
              <a:off x="3677" y="3171"/>
              <a:ext cx="144" cy="406"/>
            </a:xfrm>
            <a:prstGeom prst="triangle">
              <a:avLst>
                <a:gd name="adj" fmla="val 29949"/>
              </a:avLst>
            </a:prstGeom>
            <a:gradFill rotWithShape="1">
              <a:gsLst>
                <a:gs pos="0">
                  <a:srgbClr val="FFFF00">
                    <a:alpha val="50000"/>
                  </a:srgbClr>
                </a:gs>
                <a:gs pos="50000">
                  <a:srgbClr val="FF0000">
                    <a:alpha val="50000"/>
                  </a:srgbClr>
                </a:gs>
                <a:gs pos="100000">
                  <a:srgbClr val="FFFF00">
                    <a:alpha val="50000"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34" name="Rectangle 94"/>
          <p:cNvSpPr>
            <a:spLocks noChangeAspect="1" noChangeArrowheads="1"/>
          </p:cNvSpPr>
          <p:nvPr/>
        </p:nvSpPr>
        <p:spPr bwMode="auto">
          <a:xfrm rot="17940963">
            <a:off x="4917281" y="5980444"/>
            <a:ext cx="117475" cy="211138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35" name="Rectangle 95"/>
          <p:cNvSpPr>
            <a:spLocks noChangeAspect="1" noChangeArrowheads="1"/>
          </p:cNvSpPr>
          <p:nvPr/>
        </p:nvSpPr>
        <p:spPr bwMode="auto">
          <a:xfrm rot="15540000">
            <a:off x="5080000" y="6241587"/>
            <a:ext cx="65088" cy="211138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36" name="Rectangle 96"/>
          <p:cNvSpPr>
            <a:spLocks noChangeAspect="1" noChangeArrowheads="1"/>
          </p:cNvSpPr>
          <p:nvPr/>
        </p:nvSpPr>
        <p:spPr bwMode="auto">
          <a:xfrm rot="-30723853">
            <a:off x="4872038" y="6117762"/>
            <a:ext cx="163512" cy="25400"/>
          </a:xfrm>
          <a:prstGeom prst="rect">
            <a:avLst/>
          </a:prstGeom>
          <a:gradFill rotWithShape="1">
            <a:gsLst>
              <a:gs pos="0">
                <a:srgbClr val="7F7F7F"/>
              </a:gs>
              <a:gs pos="21001">
                <a:srgbClr val="FFFFFF"/>
              </a:gs>
              <a:gs pos="24001">
                <a:srgbClr val="1F1F1F"/>
              </a:gs>
              <a:gs pos="34000">
                <a:srgbClr val="CFCFCF"/>
              </a:gs>
              <a:gs pos="47000">
                <a:srgbClr val="CFCFCF"/>
              </a:gs>
              <a:gs pos="58000">
                <a:srgbClr val="636363"/>
              </a:gs>
              <a:gs pos="82001">
                <a:srgbClr val="FFFFFF"/>
              </a:gs>
              <a:gs pos="84000">
                <a:srgbClr val="1F1F1F"/>
              </a:gs>
              <a:gs pos="100000">
                <a:srgbClr val="FFFFFF"/>
              </a:gs>
            </a:gsLst>
            <a:lin ang="54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37" name="AutoShape 97"/>
          <p:cNvSpPr>
            <a:spLocks noChangeAspect="1" noChangeArrowheads="1"/>
          </p:cNvSpPr>
          <p:nvPr/>
        </p:nvSpPr>
        <p:spPr bwMode="auto">
          <a:xfrm rot="15918317" flipV="1">
            <a:off x="5092700" y="6213012"/>
            <a:ext cx="44450" cy="184150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38" name="Rectangle 98"/>
          <p:cNvSpPr>
            <a:spLocks noChangeAspect="1" noChangeArrowheads="1"/>
          </p:cNvSpPr>
          <p:nvPr/>
        </p:nvSpPr>
        <p:spPr bwMode="auto">
          <a:xfrm rot="11261909" flipV="1">
            <a:off x="5132388" y="5817725"/>
            <a:ext cx="258762" cy="90487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39" name="Rectangle 99"/>
          <p:cNvSpPr>
            <a:spLocks noChangeAspect="1" noChangeArrowheads="1"/>
          </p:cNvSpPr>
          <p:nvPr/>
        </p:nvSpPr>
        <p:spPr bwMode="auto">
          <a:xfrm rot="14509666" flipV="1">
            <a:off x="5479257" y="6248731"/>
            <a:ext cx="63500" cy="109537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100"/>
          <p:cNvGrpSpPr>
            <a:grpSpLocks noChangeAspect="1"/>
          </p:cNvGrpSpPr>
          <p:nvPr/>
        </p:nvGrpSpPr>
        <p:grpSpPr bwMode="auto">
          <a:xfrm>
            <a:off x="5497513" y="5327187"/>
            <a:ext cx="852487" cy="552450"/>
            <a:chOff x="3727" y="2711"/>
            <a:chExt cx="767" cy="496"/>
          </a:xfrm>
        </p:grpSpPr>
        <p:sp>
          <p:nvSpPr>
            <p:cNvPr id="266341" name="AutoShape 101"/>
            <p:cNvSpPr>
              <a:spLocks noChangeAspect="1" noChangeArrowheads="1"/>
            </p:cNvSpPr>
            <p:nvPr/>
          </p:nvSpPr>
          <p:spPr bwMode="auto">
            <a:xfrm rot="-9621833">
              <a:off x="3727" y="2725"/>
              <a:ext cx="144" cy="415"/>
            </a:xfrm>
            <a:prstGeom prst="triangle">
              <a:avLst>
                <a:gd name="adj" fmla="val 21106"/>
              </a:avLst>
            </a:prstGeom>
            <a:solidFill>
              <a:srgbClr val="FFFF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2" name="AutoShape 102"/>
            <p:cNvSpPr>
              <a:spLocks noChangeAspect="1" noChangeArrowheads="1"/>
            </p:cNvSpPr>
            <p:nvPr/>
          </p:nvSpPr>
          <p:spPr bwMode="auto">
            <a:xfrm rot="4294345" flipH="1" flipV="1">
              <a:off x="3701" y="2879"/>
              <a:ext cx="472" cy="135"/>
            </a:xfrm>
            <a:prstGeom prst="parallelogram">
              <a:avLst>
                <a:gd name="adj" fmla="val 34817"/>
              </a:avLst>
            </a:prstGeom>
            <a:solidFill>
              <a:srgbClr val="FFFF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3" name="AutoShape 103"/>
            <p:cNvSpPr>
              <a:spLocks noChangeAspect="1" noChangeArrowheads="1"/>
            </p:cNvSpPr>
            <p:nvPr/>
          </p:nvSpPr>
          <p:spPr bwMode="auto">
            <a:xfrm rot="7260000" flipH="1">
              <a:off x="3845" y="2904"/>
              <a:ext cx="484" cy="121"/>
            </a:xfrm>
            <a:prstGeom prst="parallelogram">
              <a:avLst>
                <a:gd name="adj" fmla="val 49870"/>
              </a:avLst>
            </a:prstGeom>
            <a:solidFill>
              <a:srgbClr val="FFFF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4" name="AutoShape 104"/>
            <p:cNvSpPr>
              <a:spLocks noChangeAspect="1" noChangeArrowheads="1"/>
            </p:cNvSpPr>
            <p:nvPr/>
          </p:nvSpPr>
          <p:spPr bwMode="auto">
            <a:xfrm rot="20815519" flipV="1">
              <a:off x="4136" y="2756"/>
              <a:ext cx="142" cy="336"/>
            </a:xfrm>
            <a:prstGeom prst="triangle">
              <a:avLst>
                <a:gd name="adj" fmla="val 100000"/>
              </a:avLst>
            </a:prstGeom>
            <a:solidFill>
              <a:srgbClr val="FFFF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5" name="AutoShape 105"/>
            <p:cNvSpPr>
              <a:spLocks noChangeAspect="1" noChangeArrowheads="1"/>
            </p:cNvSpPr>
            <p:nvPr/>
          </p:nvSpPr>
          <p:spPr bwMode="auto">
            <a:xfrm rot="16183402" flipV="1">
              <a:off x="4288" y="2838"/>
              <a:ext cx="123" cy="289"/>
            </a:xfrm>
            <a:prstGeom prst="triangle">
              <a:avLst>
                <a:gd name="adj" fmla="val 50949"/>
              </a:avLst>
            </a:prstGeom>
            <a:solidFill>
              <a:srgbClr val="FFFF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46" name="AutoShape 106"/>
          <p:cNvSpPr>
            <a:spLocks noChangeAspect="1" noChangeArrowheads="1"/>
          </p:cNvSpPr>
          <p:nvPr/>
        </p:nvSpPr>
        <p:spPr bwMode="auto">
          <a:xfrm rot="15569086" flipV="1">
            <a:off x="5445126" y="6182849"/>
            <a:ext cx="42862" cy="182563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47" name="Rectangle 107"/>
          <p:cNvSpPr>
            <a:spLocks noChangeAspect="1" noChangeArrowheads="1"/>
          </p:cNvSpPr>
          <p:nvPr/>
        </p:nvSpPr>
        <p:spPr bwMode="auto">
          <a:xfrm rot="4920000">
            <a:off x="5551488" y="5292262"/>
            <a:ext cx="38100" cy="107950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48" name="Rectangle 108"/>
          <p:cNvSpPr>
            <a:spLocks noChangeAspect="1" noChangeArrowheads="1"/>
          </p:cNvSpPr>
          <p:nvPr/>
        </p:nvSpPr>
        <p:spPr bwMode="auto">
          <a:xfrm rot="-11553615">
            <a:off x="5673725" y="5752637"/>
            <a:ext cx="255588" cy="920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49" name="AutoShape 109"/>
          <p:cNvSpPr>
            <a:spLocks noChangeAspect="1" noChangeArrowheads="1"/>
          </p:cNvSpPr>
          <p:nvPr/>
        </p:nvSpPr>
        <p:spPr bwMode="auto">
          <a:xfrm rot="5677590">
            <a:off x="5636418" y="5272419"/>
            <a:ext cx="42863" cy="184150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50" name="Rectangle 110"/>
          <p:cNvSpPr>
            <a:spLocks noChangeAspect="1" noChangeArrowheads="1"/>
          </p:cNvSpPr>
          <p:nvPr/>
        </p:nvSpPr>
        <p:spPr bwMode="auto">
          <a:xfrm rot="7270445">
            <a:off x="6064250" y="5358937"/>
            <a:ext cx="36513" cy="106363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51" name="Rectangle 111"/>
          <p:cNvSpPr>
            <a:spLocks noChangeAspect="1" noChangeArrowheads="1"/>
          </p:cNvSpPr>
          <p:nvPr/>
        </p:nvSpPr>
        <p:spPr bwMode="auto">
          <a:xfrm rot="17148338">
            <a:off x="6052344" y="5293056"/>
            <a:ext cx="63500" cy="211138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52" name="AutoShape 112"/>
          <p:cNvSpPr>
            <a:spLocks noChangeAspect="1" noChangeArrowheads="1"/>
          </p:cNvSpPr>
          <p:nvPr/>
        </p:nvSpPr>
        <p:spPr bwMode="auto">
          <a:xfrm rot="6026820">
            <a:off x="5984875" y="5312900"/>
            <a:ext cx="44450" cy="184150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53" name="Rectangle 113"/>
          <p:cNvSpPr>
            <a:spLocks noChangeAspect="1" noChangeArrowheads="1"/>
          </p:cNvSpPr>
          <p:nvPr/>
        </p:nvSpPr>
        <p:spPr bwMode="auto">
          <a:xfrm rot="7673708">
            <a:off x="6023769" y="5567693"/>
            <a:ext cx="117475" cy="214313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54" name="Rectangle 114"/>
          <p:cNvSpPr>
            <a:spLocks noChangeAspect="1" noChangeArrowheads="1"/>
          </p:cNvSpPr>
          <p:nvPr/>
        </p:nvSpPr>
        <p:spPr bwMode="auto">
          <a:xfrm rot="-30455468">
            <a:off x="6013450" y="5605000"/>
            <a:ext cx="163513" cy="28575"/>
          </a:xfrm>
          <a:prstGeom prst="rect">
            <a:avLst/>
          </a:prstGeom>
          <a:gradFill rotWithShape="1">
            <a:gsLst>
              <a:gs pos="0">
                <a:srgbClr val="7F7F7F"/>
              </a:gs>
              <a:gs pos="21001">
                <a:srgbClr val="FFFFFF"/>
              </a:gs>
              <a:gs pos="24001">
                <a:srgbClr val="1F1F1F"/>
              </a:gs>
              <a:gs pos="34000">
                <a:srgbClr val="CFCFCF"/>
              </a:gs>
              <a:gs pos="47000">
                <a:srgbClr val="CFCFCF"/>
              </a:gs>
              <a:gs pos="58000">
                <a:srgbClr val="636363"/>
              </a:gs>
              <a:gs pos="82001">
                <a:srgbClr val="FFFFFF"/>
              </a:gs>
              <a:gs pos="84000">
                <a:srgbClr val="1F1F1F"/>
              </a:gs>
              <a:gs pos="100000">
                <a:srgbClr val="FFFFFF"/>
              </a:gs>
            </a:gsLst>
            <a:lin ang="54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115"/>
          <p:cNvGrpSpPr>
            <a:grpSpLocks noChangeAspect="1"/>
          </p:cNvGrpSpPr>
          <p:nvPr/>
        </p:nvGrpSpPr>
        <p:grpSpPr bwMode="auto">
          <a:xfrm rot="-214209">
            <a:off x="3741738" y="5835187"/>
            <a:ext cx="180975" cy="36513"/>
            <a:chOff x="1201" y="1728"/>
            <a:chExt cx="479" cy="96"/>
          </a:xfrm>
        </p:grpSpPr>
        <p:sp>
          <p:nvSpPr>
            <p:cNvPr id="266356" name="Rectangle 116"/>
            <p:cNvSpPr>
              <a:spLocks noChangeAspect="1" noChangeArrowheads="1"/>
            </p:cNvSpPr>
            <p:nvPr/>
          </p:nvSpPr>
          <p:spPr bwMode="auto">
            <a:xfrm rot="-24065411">
              <a:off x="1201" y="1728"/>
              <a:ext cx="479" cy="76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57" name="Rectangle 117"/>
            <p:cNvSpPr>
              <a:spLocks noChangeAspect="1" noChangeArrowheads="1"/>
            </p:cNvSpPr>
            <p:nvPr/>
          </p:nvSpPr>
          <p:spPr bwMode="auto">
            <a:xfrm rot="-24065411">
              <a:off x="1341" y="1744"/>
              <a:ext cx="227" cy="80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58" name="Rectangle 118"/>
          <p:cNvSpPr>
            <a:spLocks noChangeAspect="1" noChangeArrowheads="1"/>
          </p:cNvSpPr>
          <p:nvPr/>
        </p:nvSpPr>
        <p:spPr bwMode="auto">
          <a:xfrm rot="10800000" flipH="1">
            <a:off x="1847850" y="5297025"/>
            <a:ext cx="1525588" cy="1125537"/>
          </a:xfrm>
          <a:prstGeom prst="rect">
            <a:avLst/>
          </a:prstGeom>
          <a:solidFill>
            <a:srgbClr val="96969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eaLnBrk="1" hangingPunct="1"/>
            <a:endParaRPr lang="en-US">
              <a:effectLst/>
              <a:latin typeface="Times New Roman" pitchFamily="18" charset="0"/>
            </a:endParaRPr>
          </a:p>
        </p:txBody>
      </p:sp>
      <p:sp>
        <p:nvSpPr>
          <p:cNvPr id="266359" name="Rectangle 119"/>
          <p:cNvSpPr>
            <a:spLocks noChangeAspect="1" noChangeArrowheads="1"/>
          </p:cNvSpPr>
          <p:nvPr/>
        </p:nvSpPr>
        <p:spPr bwMode="auto">
          <a:xfrm rot="14513760" flipH="1">
            <a:off x="2111375" y="5805025"/>
            <a:ext cx="38100" cy="107950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20"/>
          <p:cNvGrpSpPr>
            <a:grpSpLocks noChangeAspect="1"/>
          </p:cNvGrpSpPr>
          <p:nvPr/>
        </p:nvGrpSpPr>
        <p:grpSpPr bwMode="auto">
          <a:xfrm rot="1662712" flipH="1">
            <a:off x="2562225" y="5720887"/>
            <a:ext cx="142875" cy="192088"/>
            <a:chOff x="1619" y="2747"/>
            <a:chExt cx="302" cy="399"/>
          </a:xfrm>
        </p:grpSpPr>
        <p:sp>
          <p:nvSpPr>
            <p:cNvPr id="266361" name="Rectangle 121"/>
            <p:cNvSpPr>
              <a:spLocks noChangeAspect="1" noChangeArrowheads="1"/>
            </p:cNvSpPr>
            <p:nvPr/>
          </p:nvSpPr>
          <p:spPr bwMode="auto">
            <a:xfrm rot="2245681">
              <a:off x="1619" y="2747"/>
              <a:ext cx="302" cy="399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62" name="Rectangle 122"/>
            <p:cNvSpPr>
              <a:spLocks noChangeAspect="1" noChangeArrowheads="1"/>
            </p:cNvSpPr>
            <p:nvPr/>
          </p:nvSpPr>
          <p:spPr bwMode="auto">
            <a:xfrm rot="2319900">
              <a:off x="1650" y="2923"/>
              <a:ext cx="240" cy="48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63" name="Line 123"/>
          <p:cNvSpPr>
            <a:spLocks noChangeAspect="1" noChangeShapeType="1"/>
          </p:cNvSpPr>
          <p:nvPr/>
        </p:nvSpPr>
        <p:spPr bwMode="auto">
          <a:xfrm rot="10800000" flipH="1">
            <a:off x="2513013" y="5939962"/>
            <a:ext cx="0" cy="390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64" name="Line 124"/>
          <p:cNvSpPr>
            <a:spLocks noChangeAspect="1" noChangeShapeType="1"/>
          </p:cNvSpPr>
          <p:nvPr/>
        </p:nvSpPr>
        <p:spPr bwMode="auto">
          <a:xfrm rot="10800000" flipH="1">
            <a:off x="2513013" y="5824075"/>
            <a:ext cx="66675" cy="115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125"/>
          <p:cNvGrpSpPr>
            <a:grpSpLocks noChangeAspect="1"/>
          </p:cNvGrpSpPr>
          <p:nvPr/>
        </p:nvGrpSpPr>
        <p:grpSpPr bwMode="auto">
          <a:xfrm rot="10800000" flipH="1">
            <a:off x="2687638" y="5327187"/>
            <a:ext cx="69850" cy="482600"/>
            <a:chOff x="4464" y="2640"/>
            <a:chExt cx="144" cy="1008"/>
          </a:xfrm>
        </p:grpSpPr>
        <p:sp>
          <p:nvSpPr>
            <p:cNvPr id="266366" name="Line 126"/>
            <p:cNvSpPr>
              <a:spLocks noChangeAspect="1" noChangeShapeType="1"/>
            </p:cNvSpPr>
            <p:nvPr/>
          </p:nvSpPr>
          <p:spPr bwMode="auto">
            <a:xfrm>
              <a:off x="4464" y="2640"/>
              <a:ext cx="1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67" name="Line 127"/>
            <p:cNvSpPr>
              <a:spLocks noChangeAspect="1" noChangeShapeType="1"/>
            </p:cNvSpPr>
            <p:nvPr/>
          </p:nvSpPr>
          <p:spPr bwMode="auto">
            <a:xfrm>
              <a:off x="4608" y="2736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128"/>
          <p:cNvGrpSpPr>
            <a:grpSpLocks noChangeAspect="1"/>
          </p:cNvGrpSpPr>
          <p:nvPr/>
        </p:nvGrpSpPr>
        <p:grpSpPr bwMode="auto">
          <a:xfrm rot="6569265" flipH="1">
            <a:off x="3322638" y="6082837"/>
            <a:ext cx="160338" cy="115887"/>
            <a:chOff x="638" y="2301"/>
            <a:chExt cx="302" cy="398"/>
          </a:xfrm>
        </p:grpSpPr>
        <p:sp>
          <p:nvSpPr>
            <p:cNvPr id="266369" name="Rectangle 129"/>
            <p:cNvSpPr>
              <a:spLocks noChangeAspect="1" noChangeArrowheads="1"/>
            </p:cNvSpPr>
            <p:nvPr/>
          </p:nvSpPr>
          <p:spPr bwMode="auto">
            <a:xfrm rot="1135518">
              <a:off x="638" y="2301"/>
              <a:ext cx="302" cy="398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0" name="Rectangle 130"/>
            <p:cNvSpPr>
              <a:spLocks noChangeAspect="1" noChangeArrowheads="1"/>
            </p:cNvSpPr>
            <p:nvPr/>
          </p:nvSpPr>
          <p:spPr bwMode="auto">
            <a:xfrm rot="1180819">
              <a:off x="669" y="2476"/>
              <a:ext cx="240" cy="48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71" name="Rectangle 131"/>
          <p:cNvSpPr>
            <a:spLocks noChangeAspect="1" noChangeArrowheads="1"/>
          </p:cNvSpPr>
          <p:nvPr/>
        </p:nvSpPr>
        <p:spPr bwMode="auto">
          <a:xfrm rot="14479429" flipH="1">
            <a:off x="3176588" y="5312900"/>
            <a:ext cx="119062" cy="214312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132"/>
          <p:cNvGrpSpPr>
            <a:grpSpLocks noChangeAspect="1"/>
          </p:cNvGrpSpPr>
          <p:nvPr/>
        </p:nvGrpSpPr>
        <p:grpSpPr bwMode="auto">
          <a:xfrm rot="6569265" flipH="1">
            <a:off x="1770857" y="5556580"/>
            <a:ext cx="114300" cy="150813"/>
            <a:chOff x="638" y="2301"/>
            <a:chExt cx="302" cy="398"/>
          </a:xfrm>
        </p:grpSpPr>
        <p:sp>
          <p:nvSpPr>
            <p:cNvPr id="266373" name="Rectangle 133"/>
            <p:cNvSpPr>
              <a:spLocks noChangeAspect="1" noChangeArrowheads="1"/>
            </p:cNvSpPr>
            <p:nvPr/>
          </p:nvSpPr>
          <p:spPr bwMode="auto">
            <a:xfrm rot="1135518">
              <a:off x="638" y="2301"/>
              <a:ext cx="302" cy="398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4" name="Rectangle 134"/>
            <p:cNvSpPr>
              <a:spLocks noChangeAspect="1" noChangeArrowheads="1"/>
            </p:cNvSpPr>
            <p:nvPr/>
          </p:nvSpPr>
          <p:spPr bwMode="auto">
            <a:xfrm rot="1180819">
              <a:off x="669" y="2476"/>
              <a:ext cx="240" cy="48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135"/>
          <p:cNvGrpSpPr>
            <a:grpSpLocks noChangeAspect="1"/>
          </p:cNvGrpSpPr>
          <p:nvPr/>
        </p:nvGrpSpPr>
        <p:grpSpPr bwMode="auto">
          <a:xfrm>
            <a:off x="2573338" y="5800262"/>
            <a:ext cx="866775" cy="549275"/>
            <a:chOff x="1096" y="3136"/>
            <a:chExt cx="780" cy="495"/>
          </a:xfrm>
        </p:grpSpPr>
        <p:sp>
          <p:nvSpPr>
            <p:cNvPr id="266376" name="AutoShape 136"/>
            <p:cNvSpPr>
              <a:spLocks noChangeAspect="1" noChangeArrowheads="1"/>
            </p:cNvSpPr>
            <p:nvPr/>
          </p:nvSpPr>
          <p:spPr bwMode="auto">
            <a:xfrm rot="16216597" flipH="1" flipV="1">
              <a:off x="1712" y="3320"/>
              <a:ext cx="69" cy="259"/>
            </a:xfrm>
            <a:prstGeom prst="triangle">
              <a:avLst>
                <a:gd name="adj" fmla="val 40329"/>
              </a:avLst>
            </a:prstGeom>
            <a:gradFill rotWithShape="1">
              <a:gsLst>
                <a:gs pos="0">
                  <a:srgbClr val="FFFF00"/>
                </a:gs>
                <a:gs pos="50000">
                  <a:srgbClr val="FF0000">
                    <a:alpha val="50000"/>
                  </a:srgbClr>
                </a:gs>
                <a:gs pos="100000">
                  <a:srgbClr val="FFFF00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7" name="AutoShape 137"/>
            <p:cNvSpPr>
              <a:spLocks noChangeAspect="1" noChangeArrowheads="1"/>
            </p:cNvSpPr>
            <p:nvPr/>
          </p:nvSpPr>
          <p:spPr bwMode="auto">
            <a:xfrm rot="13057767" flipH="1" flipV="1">
              <a:off x="1519" y="3377"/>
              <a:ext cx="134" cy="243"/>
            </a:xfrm>
            <a:prstGeom prst="triangle">
              <a:avLst>
                <a:gd name="adj" fmla="val 90870"/>
              </a:avLst>
            </a:prstGeom>
            <a:gradFill rotWithShape="1">
              <a:gsLst>
                <a:gs pos="0">
                  <a:srgbClr val="FFFF00"/>
                </a:gs>
                <a:gs pos="50000">
                  <a:srgbClr val="FF0000">
                    <a:alpha val="50000"/>
                  </a:srgbClr>
                </a:gs>
                <a:gs pos="100000">
                  <a:srgbClr val="FFFF00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8" name="AutoShape 138"/>
            <p:cNvSpPr>
              <a:spLocks noChangeAspect="1" noChangeArrowheads="1"/>
            </p:cNvSpPr>
            <p:nvPr/>
          </p:nvSpPr>
          <p:spPr bwMode="auto">
            <a:xfrm rot="14891178">
              <a:off x="1215" y="3317"/>
              <a:ext cx="485" cy="144"/>
            </a:xfrm>
            <a:prstGeom prst="parallelogram">
              <a:avLst>
                <a:gd name="adj" fmla="val 36440"/>
              </a:avLst>
            </a:prstGeom>
            <a:gradFill rotWithShape="1">
              <a:gsLst>
                <a:gs pos="0">
                  <a:srgbClr val="FFFF00"/>
                </a:gs>
                <a:gs pos="50000">
                  <a:srgbClr val="FF0000">
                    <a:alpha val="50000"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9" name="AutoShape 139"/>
            <p:cNvSpPr>
              <a:spLocks noChangeAspect="1" noChangeArrowheads="1"/>
            </p:cNvSpPr>
            <p:nvPr/>
          </p:nvSpPr>
          <p:spPr bwMode="auto">
            <a:xfrm rot="17841490" flipV="1">
              <a:off x="1079" y="3302"/>
              <a:ext cx="472" cy="139"/>
            </a:xfrm>
            <a:prstGeom prst="parallelogram">
              <a:avLst>
                <a:gd name="adj" fmla="val 36739"/>
              </a:avLst>
            </a:prstGeom>
            <a:gradFill rotWithShape="1">
              <a:gsLst>
                <a:gs pos="0">
                  <a:srgbClr val="FFFF00"/>
                </a:gs>
                <a:gs pos="50000">
                  <a:srgbClr val="FF0000">
                    <a:alpha val="50000"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0" name="AutoShape 140"/>
            <p:cNvSpPr>
              <a:spLocks noChangeAspect="1" noChangeArrowheads="1"/>
            </p:cNvSpPr>
            <p:nvPr/>
          </p:nvSpPr>
          <p:spPr bwMode="auto">
            <a:xfrm rot="20861896" flipH="1">
              <a:off x="1096" y="3172"/>
              <a:ext cx="144" cy="406"/>
            </a:xfrm>
            <a:prstGeom prst="triangle">
              <a:avLst>
                <a:gd name="adj" fmla="val 29949"/>
              </a:avLst>
            </a:prstGeom>
            <a:gradFill rotWithShape="1">
              <a:gsLst>
                <a:gs pos="0">
                  <a:srgbClr val="FFFF00">
                    <a:alpha val="50000"/>
                  </a:srgbClr>
                </a:gs>
                <a:gs pos="50000">
                  <a:srgbClr val="FF0000">
                    <a:alpha val="50000"/>
                  </a:srgbClr>
                </a:gs>
                <a:gs pos="100000">
                  <a:srgbClr val="FFFF00">
                    <a:alpha val="50000"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81" name="Rectangle 141"/>
          <p:cNvSpPr>
            <a:spLocks noChangeAspect="1" noChangeArrowheads="1"/>
          </p:cNvSpPr>
          <p:nvPr/>
        </p:nvSpPr>
        <p:spPr bwMode="auto">
          <a:xfrm rot="3659037" flipH="1">
            <a:off x="3140076" y="5981237"/>
            <a:ext cx="119062" cy="211137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142"/>
          <p:cNvGrpSpPr>
            <a:grpSpLocks noChangeAspect="1"/>
          </p:cNvGrpSpPr>
          <p:nvPr/>
        </p:nvGrpSpPr>
        <p:grpSpPr bwMode="auto">
          <a:xfrm>
            <a:off x="1825625" y="5328775"/>
            <a:ext cx="852488" cy="550862"/>
            <a:chOff x="423" y="2712"/>
            <a:chExt cx="767" cy="496"/>
          </a:xfrm>
        </p:grpSpPr>
        <p:sp>
          <p:nvSpPr>
            <p:cNvPr id="266383" name="AutoShape 143"/>
            <p:cNvSpPr>
              <a:spLocks noChangeAspect="1" noChangeArrowheads="1"/>
            </p:cNvSpPr>
            <p:nvPr/>
          </p:nvSpPr>
          <p:spPr bwMode="auto">
            <a:xfrm rot="9621833" flipH="1">
              <a:off x="1046" y="2726"/>
              <a:ext cx="144" cy="415"/>
            </a:xfrm>
            <a:prstGeom prst="triangle">
              <a:avLst>
                <a:gd name="adj" fmla="val 21106"/>
              </a:avLst>
            </a:prstGeom>
            <a:solidFill>
              <a:srgbClr val="FFFF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4" name="AutoShape 144"/>
            <p:cNvSpPr>
              <a:spLocks noChangeAspect="1" noChangeArrowheads="1"/>
            </p:cNvSpPr>
            <p:nvPr/>
          </p:nvSpPr>
          <p:spPr bwMode="auto">
            <a:xfrm rot="17305655" flipV="1">
              <a:off x="745" y="2880"/>
              <a:ext cx="472" cy="135"/>
            </a:xfrm>
            <a:prstGeom prst="parallelogram">
              <a:avLst>
                <a:gd name="adj" fmla="val 34817"/>
              </a:avLst>
            </a:prstGeom>
            <a:solidFill>
              <a:srgbClr val="FFFF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5" name="AutoShape 145"/>
            <p:cNvSpPr>
              <a:spLocks noChangeAspect="1" noChangeArrowheads="1"/>
            </p:cNvSpPr>
            <p:nvPr/>
          </p:nvSpPr>
          <p:spPr bwMode="auto">
            <a:xfrm rot="-7260000">
              <a:off x="589" y="2905"/>
              <a:ext cx="484" cy="121"/>
            </a:xfrm>
            <a:prstGeom prst="parallelogram">
              <a:avLst>
                <a:gd name="adj" fmla="val 49870"/>
              </a:avLst>
            </a:prstGeom>
            <a:solidFill>
              <a:srgbClr val="FFFF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6" name="AutoShape 146"/>
            <p:cNvSpPr>
              <a:spLocks noChangeAspect="1" noChangeArrowheads="1"/>
            </p:cNvSpPr>
            <p:nvPr/>
          </p:nvSpPr>
          <p:spPr bwMode="auto">
            <a:xfrm rot="22384481" flipH="1" flipV="1">
              <a:off x="639" y="2757"/>
              <a:ext cx="142" cy="336"/>
            </a:xfrm>
            <a:prstGeom prst="triangle">
              <a:avLst>
                <a:gd name="adj" fmla="val 100000"/>
              </a:avLst>
            </a:prstGeom>
            <a:solidFill>
              <a:srgbClr val="FFFF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7" name="AutoShape 147"/>
            <p:cNvSpPr>
              <a:spLocks noChangeAspect="1" noChangeArrowheads="1"/>
            </p:cNvSpPr>
            <p:nvPr/>
          </p:nvSpPr>
          <p:spPr bwMode="auto">
            <a:xfrm rot="5416598" flipH="1" flipV="1">
              <a:off x="506" y="2839"/>
              <a:ext cx="123" cy="289"/>
            </a:xfrm>
            <a:prstGeom prst="triangle">
              <a:avLst>
                <a:gd name="adj" fmla="val 50949"/>
              </a:avLst>
            </a:prstGeom>
            <a:solidFill>
              <a:srgbClr val="FFFF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88" name="Rectangle 148"/>
          <p:cNvSpPr>
            <a:spLocks noChangeAspect="1" noChangeArrowheads="1"/>
          </p:cNvSpPr>
          <p:nvPr/>
        </p:nvSpPr>
        <p:spPr bwMode="auto">
          <a:xfrm rot="6060000" flipH="1">
            <a:off x="3031332" y="6242381"/>
            <a:ext cx="63500" cy="211137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89" name="Rectangle 149"/>
          <p:cNvSpPr>
            <a:spLocks noChangeAspect="1" noChangeArrowheads="1"/>
          </p:cNvSpPr>
          <p:nvPr/>
        </p:nvSpPr>
        <p:spPr bwMode="auto">
          <a:xfrm rot="9123853" flipH="1">
            <a:off x="3140075" y="6119350"/>
            <a:ext cx="163513" cy="25400"/>
          </a:xfrm>
          <a:prstGeom prst="rect">
            <a:avLst/>
          </a:prstGeom>
          <a:gradFill rotWithShape="1">
            <a:gsLst>
              <a:gs pos="0">
                <a:srgbClr val="7F7F7F"/>
              </a:gs>
              <a:gs pos="21001">
                <a:srgbClr val="FFFFFF"/>
              </a:gs>
              <a:gs pos="24001">
                <a:srgbClr val="1F1F1F"/>
              </a:gs>
              <a:gs pos="34000">
                <a:srgbClr val="CFCFCF"/>
              </a:gs>
              <a:gs pos="47000">
                <a:srgbClr val="CFCFCF"/>
              </a:gs>
              <a:gs pos="58000">
                <a:srgbClr val="636363"/>
              </a:gs>
              <a:gs pos="82001">
                <a:srgbClr val="FFFFFF"/>
              </a:gs>
              <a:gs pos="84000">
                <a:srgbClr val="1F1F1F"/>
              </a:gs>
              <a:gs pos="100000">
                <a:srgbClr val="FFFFFF"/>
              </a:gs>
            </a:gsLst>
            <a:lin ang="54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90" name="AutoShape 150"/>
          <p:cNvSpPr>
            <a:spLocks noChangeAspect="1" noChangeArrowheads="1"/>
          </p:cNvSpPr>
          <p:nvPr/>
        </p:nvSpPr>
        <p:spPr bwMode="auto">
          <a:xfrm rot="5681683" flipH="1" flipV="1">
            <a:off x="3039269" y="6213806"/>
            <a:ext cx="42862" cy="184150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91" name="Rectangle 151"/>
          <p:cNvSpPr>
            <a:spLocks noChangeAspect="1" noChangeArrowheads="1"/>
          </p:cNvSpPr>
          <p:nvPr/>
        </p:nvSpPr>
        <p:spPr bwMode="auto">
          <a:xfrm rot="10338091" flipH="1" flipV="1">
            <a:off x="2784475" y="5819312"/>
            <a:ext cx="258763" cy="889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152"/>
          <p:cNvGrpSpPr>
            <a:grpSpLocks noChangeAspect="1"/>
          </p:cNvGrpSpPr>
          <p:nvPr/>
        </p:nvGrpSpPr>
        <p:grpSpPr bwMode="auto">
          <a:xfrm>
            <a:off x="1835150" y="5338300"/>
            <a:ext cx="852488" cy="550862"/>
            <a:chOff x="423" y="2712"/>
            <a:chExt cx="767" cy="496"/>
          </a:xfrm>
        </p:grpSpPr>
        <p:sp>
          <p:nvSpPr>
            <p:cNvPr id="266393" name="AutoShape 153"/>
            <p:cNvSpPr>
              <a:spLocks noChangeAspect="1" noChangeArrowheads="1"/>
            </p:cNvSpPr>
            <p:nvPr/>
          </p:nvSpPr>
          <p:spPr bwMode="auto">
            <a:xfrm rot="9621833" flipH="1">
              <a:off x="1046" y="2726"/>
              <a:ext cx="144" cy="415"/>
            </a:xfrm>
            <a:prstGeom prst="triangle">
              <a:avLst>
                <a:gd name="adj" fmla="val 21106"/>
              </a:avLst>
            </a:prstGeom>
            <a:solidFill>
              <a:srgbClr val="FF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4" name="AutoShape 154"/>
            <p:cNvSpPr>
              <a:spLocks noChangeAspect="1" noChangeArrowheads="1"/>
            </p:cNvSpPr>
            <p:nvPr/>
          </p:nvSpPr>
          <p:spPr bwMode="auto">
            <a:xfrm rot="17305655" flipV="1">
              <a:off x="745" y="2880"/>
              <a:ext cx="472" cy="135"/>
            </a:xfrm>
            <a:prstGeom prst="parallelogram">
              <a:avLst>
                <a:gd name="adj" fmla="val 34817"/>
              </a:avLst>
            </a:prstGeom>
            <a:solidFill>
              <a:srgbClr val="FF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5" name="AutoShape 155"/>
            <p:cNvSpPr>
              <a:spLocks noChangeAspect="1" noChangeArrowheads="1"/>
            </p:cNvSpPr>
            <p:nvPr/>
          </p:nvSpPr>
          <p:spPr bwMode="auto">
            <a:xfrm rot="-7260000">
              <a:off x="589" y="2905"/>
              <a:ext cx="484" cy="121"/>
            </a:xfrm>
            <a:prstGeom prst="parallelogram">
              <a:avLst>
                <a:gd name="adj" fmla="val 49870"/>
              </a:avLst>
            </a:prstGeom>
            <a:solidFill>
              <a:srgbClr val="FF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6" name="AutoShape 156"/>
            <p:cNvSpPr>
              <a:spLocks noChangeAspect="1" noChangeArrowheads="1"/>
            </p:cNvSpPr>
            <p:nvPr/>
          </p:nvSpPr>
          <p:spPr bwMode="auto">
            <a:xfrm rot="22384481" flipH="1" flipV="1">
              <a:off x="639" y="2757"/>
              <a:ext cx="142" cy="336"/>
            </a:xfrm>
            <a:prstGeom prst="triangle">
              <a:avLst>
                <a:gd name="adj" fmla="val 100000"/>
              </a:avLst>
            </a:prstGeom>
            <a:solidFill>
              <a:srgbClr val="FF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7" name="AutoShape 157"/>
            <p:cNvSpPr>
              <a:spLocks noChangeAspect="1" noChangeArrowheads="1"/>
            </p:cNvSpPr>
            <p:nvPr/>
          </p:nvSpPr>
          <p:spPr bwMode="auto">
            <a:xfrm rot="5416598" flipH="1" flipV="1">
              <a:off x="506" y="2839"/>
              <a:ext cx="123" cy="289"/>
            </a:xfrm>
            <a:prstGeom prst="triangle">
              <a:avLst>
                <a:gd name="adj" fmla="val 50949"/>
              </a:avLst>
            </a:prstGeom>
            <a:solidFill>
              <a:srgbClr val="FF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98" name="Rectangle 158"/>
          <p:cNvSpPr>
            <a:spLocks noChangeAspect="1" noChangeArrowheads="1"/>
          </p:cNvSpPr>
          <p:nvPr/>
        </p:nvSpPr>
        <p:spPr bwMode="auto">
          <a:xfrm rot="7090334" flipH="1" flipV="1">
            <a:off x="2632869" y="6250318"/>
            <a:ext cx="63500" cy="109538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99" name="AutoShape 159"/>
          <p:cNvSpPr>
            <a:spLocks noChangeAspect="1" noChangeArrowheads="1"/>
          </p:cNvSpPr>
          <p:nvPr/>
        </p:nvSpPr>
        <p:spPr bwMode="auto">
          <a:xfrm rot="6030914" flipH="1" flipV="1">
            <a:off x="2687637" y="6184438"/>
            <a:ext cx="42863" cy="182562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00" name="Rectangle 160"/>
          <p:cNvSpPr>
            <a:spLocks noChangeAspect="1" noChangeArrowheads="1"/>
          </p:cNvSpPr>
          <p:nvPr/>
        </p:nvSpPr>
        <p:spPr bwMode="auto">
          <a:xfrm rot="16680000" flipH="1">
            <a:off x="2586038" y="5293850"/>
            <a:ext cx="38100" cy="107950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01" name="Rectangle 161"/>
          <p:cNvSpPr>
            <a:spLocks noChangeAspect="1" noChangeArrowheads="1"/>
          </p:cNvSpPr>
          <p:nvPr/>
        </p:nvSpPr>
        <p:spPr bwMode="auto">
          <a:xfrm rot="11553615" flipH="1">
            <a:off x="2246313" y="5754225"/>
            <a:ext cx="255587" cy="920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02" name="AutoShape 162"/>
          <p:cNvSpPr>
            <a:spLocks noChangeAspect="1" noChangeArrowheads="1"/>
          </p:cNvSpPr>
          <p:nvPr/>
        </p:nvSpPr>
        <p:spPr bwMode="auto">
          <a:xfrm rot="15922410" flipH="1">
            <a:off x="2497137" y="5273213"/>
            <a:ext cx="41275" cy="184150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03" name="Rectangle 163"/>
          <p:cNvSpPr>
            <a:spLocks noChangeAspect="1" noChangeArrowheads="1"/>
          </p:cNvSpPr>
          <p:nvPr/>
        </p:nvSpPr>
        <p:spPr bwMode="auto">
          <a:xfrm rot="14329555" flipH="1">
            <a:off x="2074069" y="5359731"/>
            <a:ext cx="38100" cy="106362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04" name="Rectangle 164"/>
          <p:cNvSpPr>
            <a:spLocks noChangeAspect="1" noChangeArrowheads="1"/>
          </p:cNvSpPr>
          <p:nvPr/>
        </p:nvSpPr>
        <p:spPr bwMode="auto">
          <a:xfrm rot="4451662" flipH="1">
            <a:off x="2059782" y="5294643"/>
            <a:ext cx="63500" cy="211137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05" name="AutoShape 165"/>
          <p:cNvSpPr>
            <a:spLocks noChangeAspect="1" noChangeArrowheads="1"/>
          </p:cNvSpPr>
          <p:nvPr/>
        </p:nvSpPr>
        <p:spPr bwMode="auto">
          <a:xfrm rot="15573180" flipH="1">
            <a:off x="2147093" y="5313694"/>
            <a:ext cx="42863" cy="184150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06" name="Rectangle 166"/>
          <p:cNvSpPr>
            <a:spLocks noChangeAspect="1" noChangeArrowheads="1"/>
          </p:cNvSpPr>
          <p:nvPr/>
        </p:nvSpPr>
        <p:spPr bwMode="auto">
          <a:xfrm rot="13926292" flipH="1">
            <a:off x="2033587" y="5568488"/>
            <a:ext cx="119063" cy="214312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07" name="Rectangle 167"/>
          <p:cNvSpPr>
            <a:spLocks noChangeAspect="1" noChangeArrowheads="1"/>
          </p:cNvSpPr>
          <p:nvPr/>
        </p:nvSpPr>
        <p:spPr bwMode="auto">
          <a:xfrm rot="8855468" flipH="1">
            <a:off x="1998663" y="5606587"/>
            <a:ext cx="163512" cy="28575"/>
          </a:xfrm>
          <a:prstGeom prst="rect">
            <a:avLst/>
          </a:prstGeom>
          <a:gradFill rotWithShape="1">
            <a:gsLst>
              <a:gs pos="0">
                <a:srgbClr val="7F7F7F"/>
              </a:gs>
              <a:gs pos="21001">
                <a:srgbClr val="FFFFFF"/>
              </a:gs>
              <a:gs pos="24001">
                <a:srgbClr val="1F1F1F"/>
              </a:gs>
              <a:gs pos="34000">
                <a:srgbClr val="CFCFCF"/>
              </a:gs>
              <a:gs pos="47000">
                <a:srgbClr val="CFCFCF"/>
              </a:gs>
              <a:gs pos="58000">
                <a:srgbClr val="636363"/>
              </a:gs>
              <a:gs pos="82001">
                <a:srgbClr val="FFFFFF"/>
              </a:gs>
              <a:gs pos="84000">
                <a:srgbClr val="1F1F1F"/>
              </a:gs>
              <a:gs pos="100000">
                <a:srgbClr val="FFFFFF"/>
              </a:gs>
            </a:gsLst>
            <a:lin ang="54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168"/>
          <p:cNvGrpSpPr>
            <a:grpSpLocks noChangeAspect="1"/>
          </p:cNvGrpSpPr>
          <p:nvPr/>
        </p:nvGrpSpPr>
        <p:grpSpPr bwMode="auto">
          <a:xfrm>
            <a:off x="3754438" y="5195425"/>
            <a:ext cx="422275" cy="1066800"/>
            <a:chOff x="2158" y="2592"/>
            <a:chExt cx="380" cy="960"/>
          </a:xfrm>
        </p:grpSpPr>
        <p:sp>
          <p:nvSpPr>
            <p:cNvPr id="266409" name="AutoShape 169"/>
            <p:cNvSpPr>
              <a:spLocks noChangeAspect="1" noChangeArrowheads="1"/>
            </p:cNvSpPr>
            <p:nvPr/>
          </p:nvSpPr>
          <p:spPr bwMode="auto">
            <a:xfrm rot="45568652">
              <a:off x="2194" y="3242"/>
              <a:ext cx="291" cy="60"/>
            </a:xfrm>
            <a:prstGeom prst="parallelogram">
              <a:avLst>
                <a:gd name="adj" fmla="val 18255"/>
              </a:avLst>
            </a:prstGeom>
            <a:solidFill>
              <a:srgbClr val="0000FF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" name="Group 170"/>
            <p:cNvGrpSpPr>
              <a:grpSpLocks noChangeAspect="1"/>
            </p:cNvGrpSpPr>
            <p:nvPr/>
          </p:nvGrpSpPr>
          <p:grpSpPr bwMode="auto">
            <a:xfrm>
              <a:off x="2158" y="2592"/>
              <a:ext cx="380" cy="960"/>
              <a:chOff x="2158" y="2592"/>
              <a:chExt cx="380" cy="960"/>
            </a:xfrm>
          </p:grpSpPr>
          <p:sp>
            <p:nvSpPr>
              <p:cNvPr id="266411" name="AutoShape 171"/>
              <p:cNvSpPr>
                <a:spLocks noChangeAspect="1" noChangeArrowheads="1"/>
              </p:cNvSpPr>
              <p:nvPr/>
            </p:nvSpPr>
            <p:spPr bwMode="auto">
              <a:xfrm rot="11040000">
                <a:off x="2376" y="2850"/>
                <a:ext cx="115" cy="702"/>
              </a:xfrm>
              <a:prstGeom prst="triangle">
                <a:avLst>
                  <a:gd name="adj" fmla="val 19403"/>
                </a:avLst>
              </a:prstGeom>
              <a:solidFill>
                <a:srgbClr val="0000FF">
                  <a:alpha val="5000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12" name="AutoShape 172"/>
              <p:cNvSpPr>
                <a:spLocks noChangeAspect="1" noChangeArrowheads="1"/>
              </p:cNvSpPr>
              <p:nvPr/>
            </p:nvSpPr>
            <p:spPr bwMode="auto">
              <a:xfrm rot="20448552" flipH="1">
                <a:off x="2158" y="2886"/>
                <a:ext cx="380" cy="104"/>
              </a:xfrm>
              <a:prstGeom prst="parallelogram">
                <a:avLst>
                  <a:gd name="adj" fmla="val 86711"/>
                </a:avLst>
              </a:prstGeom>
              <a:solidFill>
                <a:srgbClr val="0000FF">
                  <a:alpha val="5000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13" name="AutoShape 173"/>
              <p:cNvSpPr>
                <a:spLocks noChangeAspect="1" noChangeArrowheads="1"/>
              </p:cNvSpPr>
              <p:nvPr/>
            </p:nvSpPr>
            <p:spPr bwMode="auto">
              <a:xfrm rot="10800000" flipH="1" flipV="1">
                <a:off x="2176" y="2592"/>
                <a:ext cx="192" cy="416"/>
              </a:xfrm>
              <a:prstGeom prst="triangle">
                <a:avLst>
                  <a:gd name="adj" fmla="val 48926"/>
                </a:avLst>
              </a:prstGeom>
              <a:solidFill>
                <a:srgbClr val="0000FF">
                  <a:alpha val="5000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6414" name="Rectangle 174"/>
          <p:cNvSpPr>
            <a:spLocks noChangeAspect="1" noChangeArrowheads="1"/>
          </p:cNvSpPr>
          <p:nvPr/>
        </p:nvSpPr>
        <p:spPr bwMode="auto">
          <a:xfrm rot="18180000">
            <a:off x="4080669" y="5372431"/>
            <a:ext cx="76200" cy="249238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15" name="AutoShape 175"/>
          <p:cNvSpPr>
            <a:spLocks noChangeAspect="1" noChangeArrowheads="1"/>
          </p:cNvSpPr>
          <p:nvPr/>
        </p:nvSpPr>
        <p:spPr bwMode="auto">
          <a:xfrm>
            <a:off x="3810000" y="5249400"/>
            <a:ext cx="128588" cy="161925"/>
          </a:xfrm>
          <a:prstGeom prst="can">
            <a:avLst>
              <a:gd name="adj" fmla="val 31481"/>
            </a:avLst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50000">
                <a:schemeClr val="bg1"/>
              </a:gs>
              <a:gs pos="100000">
                <a:schemeClr val="accent1">
                  <a:alpha val="50000"/>
                </a:schemeClr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16" name="Rectangle 176"/>
          <p:cNvSpPr>
            <a:spLocks noChangeAspect="1" noChangeArrowheads="1"/>
          </p:cNvSpPr>
          <p:nvPr/>
        </p:nvSpPr>
        <p:spPr bwMode="auto">
          <a:xfrm rot="18780000">
            <a:off x="3767932" y="5537531"/>
            <a:ext cx="63500" cy="211137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177"/>
          <p:cNvGrpSpPr>
            <a:grpSpLocks noChangeAspect="1"/>
          </p:cNvGrpSpPr>
          <p:nvPr/>
        </p:nvGrpSpPr>
        <p:grpSpPr bwMode="auto">
          <a:xfrm rot="4601373">
            <a:off x="3844132" y="5380368"/>
            <a:ext cx="163512" cy="384175"/>
            <a:chOff x="3024" y="3119"/>
            <a:chExt cx="183" cy="426"/>
          </a:xfrm>
        </p:grpSpPr>
        <p:sp>
          <p:nvSpPr>
            <p:cNvPr id="266418" name="AutoShape 178"/>
            <p:cNvSpPr>
              <a:spLocks noChangeAspect="1" noChangeArrowheads="1"/>
            </p:cNvSpPr>
            <p:nvPr/>
          </p:nvSpPr>
          <p:spPr bwMode="auto">
            <a:xfrm rot="2880000">
              <a:off x="3086" y="3057"/>
              <a:ext cx="37" cy="161"/>
            </a:xfrm>
            <a:prstGeom prst="moon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9" name="AutoShape 179"/>
            <p:cNvSpPr>
              <a:spLocks noChangeAspect="1" noChangeArrowheads="1"/>
            </p:cNvSpPr>
            <p:nvPr/>
          </p:nvSpPr>
          <p:spPr bwMode="auto">
            <a:xfrm rot="13200000">
              <a:off x="3120" y="3291"/>
              <a:ext cx="87" cy="254"/>
            </a:xfrm>
            <a:prstGeom prst="moon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420" name="Rectangle 180"/>
          <p:cNvSpPr>
            <a:spLocks noChangeAspect="1" noChangeArrowheads="1"/>
          </p:cNvSpPr>
          <p:nvPr/>
        </p:nvSpPr>
        <p:spPr bwMode="auto">
          <a:xfrm rot="2028929">
            <a:off x="4391025" y="6012987"/>
            <a:ext cx="58738" cy="136525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181"/>
          <p:cNvGrpSpPr>
            <a:grpSpLocks noChangeAspect="1"/>
          </p:cNvGrpSpPr>
          <p:nvPr/>
        </p:nvGrpSpPr>
        <p:grpSpPr bwMode="auto">
          <a:xfrm>
            <a:off x="4065588" y="6060612"/>
            <a:ext cx="544512" cy="347663"/>
            <a:chOff x="2439" y="3371"/>
            <a:chExt cx="489" cy="313"/>
          </a:xfrm>
        </p:grpSpPr>
        <p:sp>
          <p:nvSpPr>
            <p:cNvPr id="266422" name="AutoShape 182"/>
            <p:cNvSpPr>
              <a:spLocks noChangeAspect="1" noChangeArrowheads="1"/>
            </p:cNvSpPr>
            <p:nvPr/>
          </p:nvSpPr>
          <p:spPr bwMode="auto">
            <a:xfrm rot="16200000">
              <a:off x="2516" y="3426"/>
              <a:ext cx="181" cy="336"/>
            </a:xfrm>
            <a:prstGeom prst="triangle">
              <a:avLst>
                <a:gd name="adj" fmla="val 51630"/>
              </a:avLst>
            </a:prstGeom>
            <a:gradFill rotWithShape="1">
              <a:gsLst>
                <a:gs pos="0">
                  <a:srgbClr val="FFFF00">
                    <a:alpha val="50000"/>
                  </a:srgbClr>
                </a:gs>
                <a:gs pos="50000">
                  <a:srgbClr val="FF0000">
                    <a:alpha val="50000"/>
                  </a:srgbClr>
                </a:gs>
                <a:gs pos="100000">
                  <a:srgbClr val="FFFF00">
                    <a:alpha val="50000"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23" name="AutoShape 183"/>
            <p:cNvSpPr>
              <a:spLocks noChangeAspect="1" noChangeArrowheads="1"/>
            </p:cNvSpPr>
            <p:nvPr/>
          </p:nvSpPr>
          <p:spPr bwMode="auto">
            <a:xfrm rot="4973602" flipV="1">
              <a:off x="2550" y="3460"/>
              <a:ext cx="282" cy="104"/>
            </a:xfrm>
            <a:prstGeom prst="parallelogram">
              <a:avLst>
                <a:gd name="adj" fmla="val 57545"/>
              </a:avLst>
            </a:prstGeom>
            <a:gradFill rotWithShape="1">
              <a:gsLst>
                <a:gs pos="0">
                  <a:srgbClr val="FFFF00"/>
                </a:gs>
                <a:gs pos="50000">
                  <a:srgbClr val="FF0000">
                    <a:alpha val="50000"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24" name="AutoShape 184"/>
            <p:cNvSpPr>
              <a:spLocks noChangeAspect="1" noChangeArrowheads="1"/>
            </p:cNvSpPr>
            <p:nvPr/>
          </p:nvSpPr>
          <p:spPr bwMode="auto">
            <a:xfrm flipH="1" flipV="1">
              <a:off x="2640" y="3380"/>
              <a:ext cx="288" cy="98"/>
            </a:xfrm>
            <a:prstGeom prst="parallelogram">
              <a:avLst>
                <a:gd name="adj" fmla="val 0"/>
              </a:avLst>
            </a:prstGeom>
            <a:gradFill rotWithShape="1">
              <a:gsLst>
                <a:gs pos="0">
                  <a:srgbClr val="FFFF00"/>
                </a:gs>
                <a:gs pos="50000">
                  <a:srgbClr val="FF0000">
                    <a:alpha val="50000"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425" name="Rectangle 185"/>
          <p:cNvSpPr>
            <a:spLocks noChangeAspect="1" noChangeArrowheads="1"/>
          </p:cNvSpPr>
          <p:nvPr/>
        </p:nvSpPr>
        <p:spPr bwMode="auto">
          <a:xfrm rot="13260363">
            <a:off x="4357688" y="6230475"/>
            <a:ext cx="160337" cy="288925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26" name="AutoShape 186"/>
          <p:cNvSpPr>
            <a:spLocks noChangeAspect="1" noChangeArrowheads="1"/>
          </p:cNvSpPr>
          <p:nvPr/>
        </p:nvSpPr>
        <p:spPr bwMode="auto">
          <a:xfrm rot="13200000">
            <a:off x="4340225" y="6193962"/>
            <a:ext cx="77788" cy="228600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27" name="Rectangle 187"/>
          <p:cNvSpPr>
            <a:spLocks noChangeAspect="1" noChangeArrowheads="1"/>
          </p:cNvSpPr>
          <p:nvPr/>
        </p:nvSpPr>
        <p:spPr bwMode="auto">
          <a:xfrm rot="14118379">
            <a:off x="4279106" y="5929644"/>
            <a:ext cx="104775" cy="236538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28" name="AutoShape 188"/>
          <p:cNvSpPr>
            <a:spLocks noChangeAspect="1" noChangeArrowheads="1"/>
          </p:cNvSpPr>
          <p:nvPr/>
        </p:nvSpPr>
        <p:spPr bwMode="auto">
          <a:xfrm rot="2880000">
            <a:off x="4308475" y="6038388"/>
            <a:ext cx="33337" cy="144462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29" name="AutoShape 189"/>
          <p:cNvSpPr>
            <a:spLocks noChangeAspect="1" noChangeArrowheads="1"/>
          </p:cNvSpPr>
          <p:nvPr/>
        </p:nvSpPr>
        <p:spPr bwMode="auto">
          <a:xfrm rot="5400000">
            <a:off x="4575175" y="6049500"/>
            <a:ext cx="128587" cy="153988"/>
          </a:xfrm>
          <a:prstGeom prst="can">
            <a:avLst>
              <a:gd name="adj" fmla="val 29938"/>
            </a:avLst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50000">
                <a:schemeClr val="bg1"/>
              </a:gs>
              <a:gs pos="100000">
                <a:schemeClr val="accent1">
                  <a:alpha val="50000"/>
                </a:schemeClr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30" name="Rectangle 190"/>
          <p:cNvSpPr>
            <a:spLocks noChangeAspect="1" noChangeArrowheads="1"/>
          </p:cNvSpPr>
          <p:nvPr/>
        </p:nvSpPr>
        <p:spPr bwMode="auto">
          <a:xfrm rot="19571071" flipH="1">
            <a:off x="3692525" y="6012987"/>
            <a:ext cx="58738" cy="136525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191"/>
          <p:cNvGrpSpPr>
            <a:grpSpLocks noChangeAspect="1"/>
          </p:cNvGrpSpPr>
          <p:nvPr/>
        </p:nvGrpSpPr>
        <p:grpSpPr bwMode="auto">
          <a:xfrm>
            <a:off x="3543300" y="6060612"/>
            <a:ext cx="533400" cy="347663"/>
            <a:chOff x="1968" y="3371"/>
            <a:chExt cx="480" cy="313"/>
          </a:xfrm>
        </p:grpSpPr>
        <p:sp>
          <p:nvSpPr>
            <p:cNvPr id="266432" name="AutoShape 192"/>
            <p:cNvSpPr>
              <a:spLocks noChangeAspect="1" noChangeArrowheads="1"/>
            </p:cNvSpPr>
            <p:nvPr/>
          </p:nvSpPr>
          <p:spPr bwMode="auto">
            <a:xfrm rot="5400000" flipH="1">
              <a:off x="2189" y="3426"/>
              <a:ext cx="181" cy="336"/>
            </a:xfrm>
            <a:prstGeom prst="triangle">
              <a:avLst>
                <a:gd name="adj" fmla="val 51630"/>
              </a:avLst>
            </a:prstGeom>
            <a:gradFill rotWithShape="1">
              <a:gsLst>
                <a:gs pos="0">
                  <a:srgbClr val="FFFF00">
                    <a:alpha val="50000"/>
                  </a:srgbClr>
                </a:gs>
                <a:gs pos="50000">
                  <a:srgbClr val="FF0000">
                    <a:alpha val="50000"/>
                  </a:srgbClr>
                </a:gs>
                <a:gs pos="100000">
                  <a:srgbClr val="FFFF00">
                    <a:alpha val="50000"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3" name="AutoShape 193"/>
            <p:cNvSpPr>
              <a:spLocks noChangeAspect="1" noChangeArrowheads="1"/>
            </p:cNvSpPr>
            <p:nvPr/>
          </p:nvSpPr>
          <p:spPr bwMode="auto">
            <a:xfrm rot="16626398" flipH="1" flipV="1">
              <a:off x="2055" y="3460"/>
              <a:ext cx="282" cy="104"/>
            </a:xfrm>
            <a:prstGeom prst="parallelogram">
              <a:avLst>
                <a:gd name="adj" fmla="val 57545"/>
              </a:avLst>
            </a:prstGeom>
            <a:gradFill rotWithShape="1">
              <a:gsLst>
                <a:gs pos="0">
                  <a:srgbClr val="FFFF00"/>
                </a:gs>
                <a:gs pos="50000">
                  <a:srgbClr val="FF0000">
                    <a:alpha val="50000"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4" name="AutoShape 194"/>
            <p:cNvSpPr>
              <a:spLocks noChangeAspect="1" noChangeArrowheads="1"/>
            </p:cNvSpPr>
            <p:nvPr/>
          </p:nvSpPr>
          <p:spPr bwMode="auto">
            <a:xfrm flipV="1">
              <a:off x="1968" y="3380"/>
              <a:ext cx="279" cy="98"/>
            </a:xfrm>
            <a:prstGeom prst="parallelogram">
              <a:avLst>
                <a:gd name="adj" fmla="val 0"/>
              </a:avLst>
            </a:prstGeom>
            <a:gradFill rotWithShape="1">
              <a:gsLst>
                <a:gs pos="0">
                  <a:srgbClr val="FFFF00"/>
                </a:gs>
                <a:gs pos="50000">
                  <a:srgbClr val="FF0000">
                    <a:alpha val="50000"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435" name="Rectangle 195"/>
          <p:cNvSpPr>
            <a:spLocks noChangeAspect="1" noChangeArrowheads="1"/>
          </p:cNvSpPr>
          <p:nvPr/>
        </p:nvSpPr>
        <p:spPr bwMode="auto">
          <a:xfrm rot="8339637" flipH="1">
            <a:off x="3624263" y="6230475"/>
            <a:ext cx="160337" cy="288925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36" name="AutoShape 196"/>
          <p:cNvSpPr>
            <a:spLocks noChangeAspect="1" noChangeArrowheads="1"/>
          </p:cNvSpPr>
          <p:nvPr/>
        </p:nvSpPr>
        <p:spPr bwMode="auto">
          <a:xfrm rot="8400000" flipH="1">
            <a:off x="3724275" y="6193962"/>
            <a:ext cx="77788" cy="228600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37" name="Rectangle 197"/>
          <p:cNvSpPr>
            <a:spLocks noChangeAspect="1" noChangeArrowheads="1"/>
          </p:cNvSpPr>
          <p:nvPr/>
        </p:nvSpPr>
        <p:spPr bwMode="auto">
          <a:xfrm rot="7481621" flipH="1">
            <a:off x="3758406" y="5929644"/>
            <a:ext cx="104775" cy="236538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38" name="AutoShape 198"/>
          <p:cNvSpPr>
            <a:spLocks noChangeAspect="1" noChangeArrowheads="1"/>
          </p:cNvSpPr>
          <p:nvPr/>
        </p:nvSpPr>
        <p:spPr bwMode="auto">
          <a:xfrm rot="18720000" flipH="1">
            <a:off x="3800475" y="6038388"/>
            <a:ext cx="33337" cy="144462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39" name="AutoShape 199"/>
          <p:cNvSpPr>
            <a:spLocks noChangeAspect="1" noChangeArrowheads="1"/>
          </p:cNvSpPr>
          <p:nvPr/>
        </p:nvSpPr>
        <p:spPr bwMode="auto">
          <a:xfrm rot="16200000" flipH="1">
            <a:off x="3443288" y="6054262"/>
            <a:ext cx="128587" cy="144463"/>
          </a:xfrm>
          <a:prstGeom prst="can">
            <a:avLst>
              <a:gd name="adj" fmla="val 28087"/>
            </a:avLst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50000">
                <a:schemeClr val="bg1"/>
              </a:gs>
              <a:gs pos="100000">
                <a:schemeClr val="accent1">
                  <a:alpha val="50000"/>
                </a:schemeClr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44" name="Text Box 204"/>
          <p:cNvSpPr txBox="1">
            <a:spLocks noChangeAspect="1" noChangeArrowheads="1"/>
          </p:cNvSpPr>
          <p:nvPr/>
        </p:nvSpPr>
        <p:spPr bwMode="auto">
          <a:xfrm>
            <a:off x="4114800" y="5279562"/>
            <a:ext cx="303213" cy="3048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effectLst/>
                <a:latin typeface="Arial" charset="0"/>
              </a:rPr>
              <a:t>V</a:t>
            </a:r>
          </a:p>
        </p:txBody>
      </p:sp>
      <p:sp>
        <p:nvSpPr>
          <p:cNvPr id="266445" name="Text Box 205"/>
          <p:cNvSpPr txBox="1">
            <a:spLocks noChangeAspect="1" noChangeArrowheads="1"/>
          </p:cNvSpPr>
          <p:nvPr/>
        </p:nvSpPr>
        <p:spPr bwMode="auto">
          <a:xfrm>
            <a:off x="4184650" y="2655425"/>
            <a:ext cx="1606550" cy="64135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1">
                <a:effectLst/>
                <a:latin typeface="Arial" charset="0"/>
              </a:rPr>
              <a:t>300 nm blaze</a:t>
            </a:r>
          </a:p>
          <a:p>
            <a:pPr algn="l"/>
            <a:r>
              <a:rPr lang="en-US" sz="1800" b="1">
                <a:effectLst/>
                <a:latin typeface="Arial" charset="0"/>
              </a:rPr>
              <a:t>1200 g/mm</a:t>
            </a:r>
          </a:p>
        </p:txBody>
      </p:sp>
      <p:sp>
        <p:nvSpPr>
          <p:cNvPr id="266446" name="Text Box 206"/>
          <p:cNvSpPr txBox="1">
            <a:spLocks noChangeAspect="1" noChangeArrowheads="1"/>
          </p:cNvSpPr>
          <p:nvPr/>
        </p:nvSpPr>
        <p:spPr bwMode="auto">
          <a:xfrm>
            <a:off x="3417888" y="6259050"/>
            <a:ext cx="303212" cy="3048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effectLst/>
                <a:latin typeface="Arial" charset="0"/>
              </a:rPr>
              <a:t>V</a:t>
            </a:r>
          </a:p>
        </p:txBody>
      </p:sp>
      <p:sp>
        <p:nvSpPr>
          <p:cNvPr id="266447" name="Text Box 207"/>
          <p:cNvSpPr txBox="1">
            <a:spLocks noChangeAspect="1" noChangeArrowheads="1"/>
          </p:cNvSpPr>
          <p:nvPr/>
        </p:nvSpPr>
        <p:spPr bwMode="auto">
          <a:xfrm>
            <a:off x="4468813" y="5812962"/>
            <a:ext cx="303212" cy="3048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effectLst/>
                <a:latin typeface="Arial" charset="0"/>
              </a:rPr>
              <a:t>V</a:t>
            </a:r>
          </a:p>
        </p:txBody>
      </p:sp>
      <p:sp>
        <p:nvSpPr>
          <p:cNvPr id="266242" name="Rectangle 2"/>
          <p:cNvSpPr>
            <a:spLocks noChangeAspect="1" noChangeArrowheads="1"/>
          </p:cNvSpPr>
          <p:nvPr/>
        </p:nvSpPr>
        <p:spPr bwMode="auto">
          <a:xfrm rot="5400000" flipH="1">
            <a:off x="3092450" y="1055225"/>
            <a:ext cx="1057275" cy="1123950"/>
          </a:xfrm>
          <a:prstGeom prst="rect">
            <a:avLst/>
          </a:prstGeom>
          <a:solidFill>
            <a:srgbClr val="96969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eaLnBrk="1" hangingPunct="1"/>
            <a:endParaRPr lang="en-US">
              <a:effectLst/>
              <a:latin typeface="Times New Roman" pitchFamily="18" charset="0"/>
            </a:endParaRPr>
          </a:p>
        </p:txBody>
      </p:sp>
      <p:sp>
        <p:nvSpPr>
          <p:cNvPr id="266243" name="AutoShape 3"/>
          <p:cNvSpPr>
            <a:spLocks noChangeAspect="1" noChangeArrowheads="1"/>
          </p:cNvSpPr>
          <p:nvPr/>
        </p:nvSpPr>
        <p:spPr bwMode="auto">
          <a:xfrm rot="14938160" flipH="1">
            <a:off x="3055144" y="1419556"/>
            <a:ext cx="752475" cy="160337"/>
          </a:xfrm>
          <a:prstGeom prst="parallelogram">
            <a:avLst>
              <a:gd name="adj" fmla="val 26333"/>
            </a:avLst>
          </a:prstGeom>
          <a:solidFill>
            <a:schemeClr val="bg1">
              <a:alpha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50" name="AutoShape 10"/>
          <p:cNvSpPr>
            <a:spLocks noChangeAspect="1" noChangeArrowheads="1"/>
          </p:cNvSpPr>
          <p:nvPr/>
        </p:nvSpPr>
        <p:spPr bwMode="auto">
          <a:xfrm rot="21218635" flipH="1" flipV="1">
            <a:off x="3251200" y="1207625"/>
            <a:ext cx="258763" cy="938212"/>
          </a:xfrm>
          <a:prstGeom prst="triangle">
            <a:avLst>
              <a:gd name="adj" fmla="val 88991"/>
            </a:avLst>
          </a:prstGeom>
          <a:solidFill>
            <a:schemeClr val="bg1">
              <a:alpha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51" name="AutoShape 11"/>
          <p:cNvSpPr>
            <a:spLocks noChangeAspect="1" noChangeArrowheads="1"/>
          </p:cNvSpPr>
          <p:nvPr/>
        </p:nvSpPr>
        <p:spPr bwMode="auto">
          <a:xfrm rot="-225512">
            <a:off x="3140075" y="1121900"/>
            <a:ext cx="373063" cy="320675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rgbClr val="7F7F7F"/>
              </a:gs>
              <a:gs pos="21001">
                <a:srgbClr val="FFFFFF"/>
              </a:gs>
              <a:gs pos="24001">
                <a:srgbClr val="1F1F1F"/>
              </a:gs>
              <a:gs pos="34000">
                <a:srgbClr val="CFCFCF"/>
              </a:gs>
              <a:gs pos="47000">
                <a:srgbClr val="CFCFCF"/>
              </a:gs>
              <a:gs pos="58000">
                <a:srgbClr val="636363"/>
              </a:gs>
              <a:gs pos="82001">
                <a:srgbClr val="FFFFFF"/>
              </a:gs>
              <a:gs pos="84000">
                <a:srgbClr val="1F1F1F"/>
              </a:gs>
              <a:gs pos="100000">
                <a:srgbClr val="FFFFFF"/>
              </a:gs>
            </a:gsLst>
            <a:lin ang="54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14"/>
          <p:cNvGrpSpPr>
            <a:grpSpLocks noChangeAspect="1"/>
          </p:cNvGrpSpPr>
          <p:nvPr/>
        </p:nvGrpSpPr>
        <p:grpSpPr bwMode="auto">
          <a:xfrm flipH="1">
            <a:off x="3201988" y="1234612"/>
            <a:ext cx="204787" cy="455613"/>
            <a:chOff x="3371" y="288"/>
            <a:chExt cx="757" cy="1680"/>
          </a:xfrm>
        </p:grpSpPr>
        <p:grpSp>
          <p:nvGrpSpPr>
            <p:cNvPr id="24" name="Group 15"/>
            <p:cNvGrpSpPr>
              <a:grpSpLocks noChangeAspect="1"/>
            </p:cNvGrpSpPr>
            <p:nvPr/>
          </p:nvGrpSpPr>
          <p:grpSpPr bwMode="auto">
            <a:xfrm>
              <a:off x="3539" y="528"/>
              <a:ext cx="96" cy="624"/>
              <a:chOff x="672" y="912"/>
              <a:chExt cx="96" cy="624"/>
            </a:xfrm>
          </p:grpSpPr>
          <p:sp>
            <p:nvSpPr>
              <p:cNvPr id="266256" name="AutoShape 16"/>
              <p:cNvSpPr>
                <a:spLocks noChangeAspect="1" noChangeArrowheads="1"/>
              </p:cNvSpPr>
              <p:nvPr/>
            </p:nvSpPr>
            <p:spPr bwMode="auto">
              <a:xfrm rot="-10800000">
                <a:off x="672" y="912"/>
                <a:ext cx="96" cy="480"/>
              </a:xfrm>
              <a:prstGeom prst="can">
                <a:avLst>
                  <a:gd name="adj" fmla="val 0"/>
                </a:avLst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28575">
                <a:noFill/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257" name="AutoShape 17"/>
              <p:cNvSpPr>
                <a:spLocks noChangeAspect="1" noChangeArrowheads="1"/>
              </p:cNvSpPr>
              <p:nvPr/>
            </p:nvSpPr>
            <p:spPr bwMode="auto">
              <a:xfrm>
                <a:off x="672" y="1392"/>
                <a:ext cx="96" cy="144"/>
              </a:xfrm>
              <a:prstGeom prst="flowChartMerge">
                <a:avLst/>
              </a:prstGeom>
              <a:solidFill>
                <a:schemeClr val="bg2"/>
              </a:solidFill>
              <a:ln w="28575" algn="ctr">
                <a:noFill/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6258" name="AutoShape 18"/>
            <p:cNvSpPr>
              <a:spLocks noChangeAspect="1" noChangeArrowheads="1"/>
            </p:cNvSpPr>
            <p:nvPr/>
          </p:nvSpPr>
          <p:spPr bwMode="auto">
            <a:xfrm rot="16200000">
              <a:off x="3419" y="576"/>
              <a:ext cx="336" cy="240"/>
            </a:xfrm>
            <a:prstGeom prst="flowChartOnlineStorage">
              <a:avLst/>
            </a:prstGeom>
            <a:gradFill rotWithShape="1">
              <a:gsLst>
                <a:gs pos="0">
                  <a:schemeClr val="bg1">
                    <a:gamma/>
                    <a:shade val="76078"/>
                    <a:invGamma/>
                    <a:alpha val="50000"/>
                  </a:schemeClr>
                </a:gs>
                <a:gs pos="50000">
                  <a:schemeClr val="bg1">
                    <a:alpha val="50000"/>
                  </a:schemeClr>
                </a:gs>
                <a:gs pos="100000">
                  <a:schemeClr val="bg1">
                    <a:gamma/>
                    <a:shade val="76078"/>
                    <a:invGamma/>
                    <a:alpha val="50000"/>
                  </a:schemeClr>
                </a:gs>
              </a:gsLst>
              <a:lin ang="5400000" scaled="1"/>
            </a:gradFill>
            <a:ln w="2857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59" name="AutoShape 19"/>
            <p:cNvSpPr>
              <a:spLocks noChangeAspect="1" noChangeArrowheads="1"/>
            </p:cNvSpPr>
            <p:nvPr/>
          </p:nvSpPr>
          <p:spPr bwMode="auto">
            <a:xfrm>
              <a:off x="3419" y="1680"/>
              <a:ext cx="336" cy="288"/>
            </a:xfrm>
            <a:prstGeom prst="can">
              <a:avLst>
                <a:gd name="adj" fmla="val 41667"/>
              </a:avLst>
            </a:prstGeom>
            <a:gradFill rotWithShape="1">
              <a:gsLst>
                <a:gs pos="0">
                  <a:srgbClr val="E6E6E6"/>
                </a:gs>
                <a:gs pos="14999">
                  <a:srgbClr val="7D8496"/>
                </a:gs>
                <a:gs pos="53000">
                  <a:srgbClr val="E6E6E6"/>
                </a:gs>
                <a:gs pos="67999">
                  <a:srgbClr val="7D8496"/>
                </a:gs>
                <a:gs pos="92999">
                  <a:srgbClr val="E6E6E6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60" name="AutoShape 20"/>
            <p:cNvSpPr>
              <a:spLocks noChangeAspect="1" noChangeArrowheads="1"/>
            </p:cNvSpPr>
            <p:nvPr/>
          </p:nvSpPr>
          <p:spPr bwMode="auto">
            <a:xfrm>
              <a:off x="3539" y="1248"/>
              <a:ext cx="96" cy="480"/>
            </a:xfrm>
            <a:prstGeom prst="can">
              <a:avLst>
                <a:gd name="adj" fmla="val 46134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28575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61" name="AutoShape 21"/>
            <p:cNvSpPr>
              <a:spLocks noChangeAspect="1" noChangeArrowheads="1"/>
            </p:cNvSpPr>
            <p:nvPr/>
          </p:nvSpPr>
          <p:spPr bwMode="auto">
            <a:xfrm>
              <a:off x="3419" y="336"/>
              <a:ext cx="336" cy="288"/>
            </a:xfrm>
            <a:prstGeom prst="can">
              <a:avLst>
                <a:gd name="adj" fmla="val 35069"/>
              </a:avLst>
            </a:prstGeom>
            <a:gradFill rotWithShape="1">
              <a:gsLst>
                <a:gs pos="0">
                  <a:srgbClr val="E6E6E6"/>
                </a:gs>
                <a:gs pos="14999">
                  <a:srgbClr val="7D8496"/>
                </a:gs>
                <a:gs pos="53000">
                  <a:srgbClr val="E6E6E6"/>
                </a:gs>
                <a:gs pos="67999">
                  <a:srgbClr val="7D8496"/>
                </a:gs>
                <a:gs pos="92999">
                  <a:srgbClr val="E6E6E6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62" name="AutoShape 22"/>
            <p:cNvSpPr>
              <a:spLocks noChangeAspect="1" noChangeArrowheads="1"/>
            </p:cNvSpPr>
            <p:nvPr/>
          </p:nvSpPr>
          <p:spPr bwMode="auto">
            <a:xfrm rot="16200000">
              <a:off x="3419" y="1488"/>
              <a:ext cx="336" cy="240"/>
            </a:xfrm>
            <a:prstGeom prst="flowChartOnlineStorage">
              <a:avLst/>
            </a:prstGeom>
            <a:gradFill rotWithShape="1">
              <a:gsLst>
                <a:gs pos="0">
                  <a:schemeClr val="bg1">
                    <a:gamma/>
                    <a:shade val="76078"/>
                    <a:invGamma/>
                    <a:alpha val="50000"/>
                  </a:schemeClr>
                </a:gs>
                <a:gs pos="50000">
                  <a:schemeClr val="bg1">
                    <a:alpha val="50000"/>
                  </a:schemeClr>
                </a:gs>
                <a:gs pos="100000">
                  <a:schemeClr val="bg1">
                    <a:gamma/>
                    <a:shade val="76078"/>
                    <a:invGamma/>
                    <a:alpha val="50000"/>
                  </a:schemeClr>
                </a:gs>
              </a:gsLst>
              <a:lin ang="5400000" scaled="1"/>
            </a:gradFill>
            <a:ln w="2857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63" name="Oval 23"/>
            <p:cNvSpPr>
              <a:spLocks noChangeAspect="1" noChangeArrowheads="1"/>
            </p:cNvSpPr>
            <p:nvPr/>
          </p:nvSpPr>
          <p:spPr bwMode="auto">
            <a:xfrm>
              <a:off x="3371" y="720"/>
              <a:ext cx="432" cy="81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gamma/>
                    <a:shade val="76078"/>
                    <a:invGamma/>
                    <a:alpha val="50000"/>
                  </a:schemeClr>
                </a:gs>
                <a:gs pos="50000">
                  <a:schemeClr val="bg1">
                    <a:alpha val="50000"/>
                  </a:schemeClr>
                </a:gs>
                <a:gs pos="100000">
                  <a:schemeClr val="bg1">
                    <a:gamma/>
                    <a:shade val="76078"/>
                    <a:invGamma/>
                    <a:alpha val="50000"/>
                  </a:schemeClr>
                </a:gs>
              </a:gsLst>
              <a:lin ang="0" scaled="1"/>
            </a:gradFill>
            <a:ln w="28575" algn="ctr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64" name="AutoShape 24"/>
            <p:cNvSpPr>
              <a:spLocks noChangeAspect="1" noChangeArrowheads="1"/>
            </p:cNvSpPr>
            <p:nvPr/>
          </p:nvSpPr>
          <p:spPr bwMode="auto">
            <a:xfrm rot="-1015650">
              <a:off x="3581" y="381"/>
              <a:ext cx="547" cy="96"/>
            </a:xfrm>
            <a:prstGeom prst="flowChartPunchedTape">
              <a:avLst/>
            </a:prstGeom>
            <a:pattFill prst="zigZag">
              <a:fgClr>
                <a:schemeClr val="bg1"/>
              </a:fgClr>
              <a:bgClr>
                <a:srgbClr val="C2C2C2"/>
              </a:bgClr>
            </a:pattFill>
            <a:ln w="2857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65" name="Oval 25"/>
            <p:cNvSpPr>
              <a:spLocks noChangeAspect="1" noChangeArrowheads="1"/>
            </p:cNvSpPr>
            <p:nvPr/>
          </p:nvSpPr>
          <p:spPr bwMode="auto">
            <a:xfrm>
              <a:off x="3535" y="480"/>
              <a:ext cx="96" cy="9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76078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66" name="Line 26"/>
            <p:cNvSpPr>
              <a:spLocks noChangeAspect="1" noChangeShapeType="1"/>
            </p:cNvSpPr>
            <p:nvPr/>
          </p:nvSpPr>
          <p:spPr bwMode="auto">
            <a:xfrm flipV="1">
              <a:off x="3583" y="492"/>
              <a:ext cx="0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267" name="AutoShape 27"/>
            <p:cNvSpPr>
              <a:spLocks noChangeAspect="1" noChangeArrowheads="1"/>
            </p:cNvSpPr>
            <p:nvPr/>
          </p:nvSpPr>
          <p:spPr bwMode="auto">
            <a:xfrm>
              <a:off x="3539" y="288"/>
              <a:ext cx="96" cy="96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gamma/>
                    <a:shade val="7607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28575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268" name="AutoShape 28"/>
          <p:cNvSpPr>
            <a:spLocks noChangeAspect="1" noChangeArrowheads="1"/>
          </p:cNvSpPr>
          <p:nvPr/>
        </p:nvSpPr>
        <p:spPr bwMode="auto">
          <a:xfrm rot="14037473">
            <a:off x="3520281" y="1706894"/>
            <a:ext cx="77787" cy="228600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69" name="Rectangle 29"/>
          <p:cNvSpPr>
            <a:spLocks noChangeAspect="1" noChangeArrowheads="1"/>
          </p:cNvSpPr>
          <p:nvPr/>
        </p:nvSpPr>
        <p:spPr bwMode="auto">
          <a:xfrm rot="-5400000">
            <a:off x="2857500" y="2399837"/>
            <a:ext cx="1524000" cy="1123950"/>
          </a:xfrm>
          <a:prstGeom prst="rect">
            <a:avLst/>
          </a:prstGeom>
          <a:solidFill>
            <a:srgbClr val="96969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eaLnBrk="1" hangingPunct="1"/>
            <a:endParaRPr lang="en-US">
              <a:effectLst/>
              <a:latin typeface="Times New Roman" pitchFamily="18" charset="0"/>
            </a:endParaRPr>
          </a:p>
        </p:txBody>
      </p:sp>
      <p:sp>
        <p:nvSpPr>
          <p:cNvPr id="266270" name="Rectangle 30"/>
          <p:cNvSpPr>
            <a:spLocks noChangeAspect="1" noChangeArrowheads="1"/>
          </p:cNvSpPr>
          <p:nvPr/>
        </p:nvSpPr>
        <p:spPr bwMode="auto">
          <a:xfrm rot="12486240">
            <a:off x="3602038" y="3387262"/>
            <a:ext cx="36512" cy="109538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31"/>
          <p:cNvGrpSpPr>
            <a:grpSpLocks noChangeAspect="1"/>
          </p:cNvGrpSpPr>
          <p:nvPr/>
        </p:nvGrpSpPr>
        <p:grpSpPr bwMode="auto">
          <a:xfrm rot="3737288">
            <a:off x="3589338" y="2842750"/>
            <a:ext cx="142875" cy="193675"/>
            <a:chOff x="1619" y="2747"/>
            <a:chExt cx="302" cy="399"/>
          </a:xfrm>
        </p:grpSpPr>
        <p:sp>
          <p:nvSpPr>
            <p:cNvPr id="266272" name="Rectangle 32"/>
            <p:cNvSpPr>
              <a:spLocks noChangeAspect="1" noChangeArrowheads="1"/>
            </p:cNvSpPr>
            <p:nvPr/>
          </p:nvSpPr>
          <p:spPr bwMode="auto">
            <a:xfrm rot="2245681">
              <a:off x="1619" y="2747"/>
              <a:ext cx="302" cy="399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73" name="Rectangle 33"/>
            <p:cNvSpPr>
              <a:spLocks noChangeAspect="1" noChangeArrowheads="1"/>
            </p:cNvSpPr>
            <p:nvPr/>
          </p:nvSpPr>
          <p:spPr bwMode="auto">
            <a:xfrm rot="2319900">
              <a:off x="1650" y="2923"/>
              <a:ext cx="240" cy="48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274" name="Line 34"/>
          <p:cNvSpPr>
            <a:spLocks noChangeAspect="1" noChangeShapeType="1"/>
          </p:cNvSpPr>
          <p:nvPr/>
        </p:nvSpPr>
        <p:spPr bwMode="auto">
          <a:xfrm rot="-5400000">
            <a:off x="3343276" y="2864974"/>
            <a:ext cx="0" cy="390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75" name="Line 35"/>
          <p:cNvSpPr>
            <a:spLocks noChangeAspect="1" noChangeShapeType="1"/>
          </p:cNvSpPr>
          <p:nvPr/>
        </p:nvSpPr>
        <p:spPr bwMode="auto">
          <a:xfrm rot="-5400000">
            <a:off x="3562351" y="2968162"/>
            <a:ext cx="68262" cy="115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" name="Group 36"/>
          <p:cNvGrpSpPr>
            <a:grpSpLocks noChangeAspect="1"/>
          </p:cNvGrpSpPr>
          <p:nvPr/>
        </p:nvGrpSpPr>
        <p:grpSpPr bwMode="auto">
          <a:xfrm rot="-5400000">
            <a:off x="3875881" y="2608594"/>
            <a:ext cx="68263" cy="482600"/>
            <a:chOff x="4464" y="2640"/>
            <a:chExt cx="144" cy="1008"/>
          </a:xfrm>
        </p:grpSpPr>
        <p:sp>
          <p:nvSpPr>
            <p:cNvPr id="266277" name="Line 37"/>
            <p:cNvSpPr>
              <a:spLocks noChangeAspect="1" noChangeShapeType="1"/>
            </p:cNvSpPr>
            <p:nvPr/>
          </p:nvSpPr>
          <p:spPr bwMode="auto">
            <a:xfrm>
              <a:off x="4464" y="2640"/>
              <a:ext cx="1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78" name="Line 38"/>
            <p:cNvSpPr>
              <a:spLocks noChangeAspect="1" noChangeShapeType="1"/>
            </p:cNvSpPr>
            <p:nvPr/>
          </p:nvSpPr>
          <p:spPr bwMode="auto">
            <a:xfrm>
              <a:off x="4608" y="2736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Group 39"/>
          <p:cNvGrpSpPr>
            <a:grpSpLocks noChangeAspect="1"/>
          </p:cNvGrpSpPr>
          <p:nvPr/>
        </p:nvGrpSpPr>
        <p:grpSpPr bwMode="auto">
          <a:xfrm rot="-1169265">
            <a:off x="3257550" y="2112500"/>
            <a:ext cx="160338" cy="115887"/>
            <a:chOff x="638" y="2301"/>
            <a:chExt cx="302" cy="398"/>
          </a:xfrm>
        </p:grpSpPr>
        <p:sp>
          <p:nvSpPr>
            <p:cNvPr id="266280" name="Rectangle 40"/>
            <p:cNvSpPr>
              <a:spLocks noChangeAspect="1" noChangeArrowheads="1"/>
            </p:cNvSpPr>
            <p:nvPr/>
          </p:nvSpPr>
          <p:spPr bwMode="auto">
            <a:xfrm rot="1135518">
              <a:off x="638" y="2301"/>
              <a:ext cx="302" cy="398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81" name="Rectangle 41"/>
            <p:cNvSpPr>
              <a:spLocks noChangeAspect="1" noChangeArrowheads="1"/>
            </p:cNvSpPr>
            <p:nvPr/>
          </p:nvSpPr>
          <p:spPr bwMode="auto">
            <a:xfrm rot="1180819">
              <a:off x="669" y="2476"/>
              <a:ext cx="240" cy="48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282" name="Rectangle 42"/>
          <p:cNvSpPr>
            <a:spLocks noChangeAspect="1" noChangeArrowheads="1"/>
          </p:cNvSpPr>
          <p:nvPr/>
        </p:nvSpPr>
        <p:spPr bwMode="auto">
          <a:xfrm rot="12520571">
            <a:off x="3997325" y="2229975"/>
            <a:ext cx="119063" cy="212725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86" name="AutoShape 46"/>
          <p:cNvSpPr>
            <a:spLocks noChangeAspect="1" noChangeArrowheads="1"/>
          </p:cNvSpPr>
          <p:nvPr/>
        </p:nvSpPr>
        <p:spPr bwMode="auto">
          <a:xfrm rot="10783402" flipV="1">
            <a:off x="3290888" y="2133137"/>
            <a:ext cx="77787" cy="287338"/>
          </a:xfrm>
          <a:prstGeom prst="triangle">
            <a:avLst>
              <a:gd name="adj" fmla="val 40329"/>
            </a:avLst>
          </a:prstGeom>
          <a:solidFill>
            <a:schemeClr val="bg1">
              <a:alpha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87" name="Rectangle 47"/>
          <p:cNvSpPr>
            <a:spLocks noChangeAspect="1" noChangeArrowheads="1"/>
          </p:cNvSpPr>
          <p:nvPr/>
        </p:nvSpPr>
        <p:spPr bwMode="auto">
          <a:xfrm rot="23340963">
            <a:off x="3333750" y="2268075"/>
            <a:ext cx="117475" cy="211137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88" name="AutoShape 48"/>
          <p:cNvSpPr>
            <a:spLocks noChangeAspect="1" noChangeArrowheads="1"/>
          </p:cNvSpPr>
          <p:nvPr/>
        </p:nvSpPr>
        <p:spPr bwMode="auto">
          <a:xfrm rot="13942233" flipV="1">
            <a:off x="3200400" y="2320462"/>
            <a:ext cx="149225" cy="269875"/>
          </a:xfrm>
          <a:prstGeom prst="triangle">
            <a:avLst>
              <a:gd name="adj" fmla="val 100000"/>
            </a:avLst>
          </a:prstGeom>
          <a:solidFill>
            <a:schemeClr val="bg1">
              <a:alpha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89" name="Rectangle 49"/>
          <p:cNvSpPr>
            <a:spLocks noChangeAspect="1" noChangeArrowheads="1"/>
          </p:cNvSpPr>
          <p:nvPr/>
        </p:nvSpPr>
        <p:spPr bwMode="auto">
          <a:xfrm rot="20940000">
            <a:off x="3098800" y="2404600"/>
            <a:ext cx="65088" cy="211137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0" name="Rectangle 50"/>
          <p:cNvSpPr>
            <a:spLocks noChangeAspect="1" noChangeArrowheads="1"/>
          </p:cNvSpPr>
          <p:nvPr/>
        </p:nvSpPr>
        <p:spPr bwMode="auto">
          <a:xfrm rot="-25323851">
            <a:off x="3264693" y="2322844"/>
            <a:ext cx="163513" cy="25400"/>
          </a:xfrm>
          <a:prstGeom prst="rect">
            <a:avLst/>
          </a:prstGeom>
          <a:gradFill rotWithShape="1">
            <a:gsLst>
              <a:gs pos="0">
                <a:srgbClr val="7F7F7F"/>
              </a:gs>
              <a:gs pos="21001">
                <a:srgbClr val="FFFFFF"/>
              </a:gs>
              <a:gs pos="24001">
                <a:srgbClr val="1F1F1F"/>
              </a:gs>
              <a:gs pos="34000">
                <a:srgbClr val="CFCFCF"/>
              </a:gs>
              <a:gs pos="47000">
                <a:srgbClr val="CFCFCF"/>
              </a:gs>
              <a:gs pos="58000">
                <a:srgbClr val="636363"/>
              </a:gs>
              <a:gs pos="82001">
                <a:srgbClr val="FFFFFF"/>
              </a:gs>
              <a:gs pos="84000">
                <a:srgbClr val="1F1F1F"/>
              </a:gs>
              <a:gs pos="100000">
                <a:srgbClr val="FFFFFF"/>
              </a:gs>
            </a:gsLst>
            <a:lin ang="54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1" name="AutoShape 51"/>
          <p:cNvSpPr>
            <a:spLocks noChangeAspect="1" noChangeArrowheads="1"/>
          </p:cNvSpPr>
          <p:nvPr/>
        </p:nvSpPr>
        <p:spPr bwMode="auto">
          <a:xfrm rot="12108822" flipH="1">
            <a:off x="3127375" y="2517312"/>
            <a:ext cx="539750" cy="160338"/>
          </a:xfrm>
          <a:prstGeom prst="parallelogram">
            <a:avLst>
              <a:gd name="adj" fmla="val 36422"/>
            </a:avLst>
          </a:prstGeom>
          <a:solidFill>
            <a:schemeClr val="bg1">
              <a:alpha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2" name="AutoShape 52"/>
          <p:cNvSpPr>
            <a:spLocks noChangeAspect="1" noChangeArrowheads="1"/>
          </p:cNvSpPr>
          <p:nvPr/>
        </p:nvSpPr>
        <p:spPr bwMode="auto">
          <a:xfrm rot="21318317" flipV="1">
            <a:off x="3149600" y="2420475"/>
            <a:ext cx="44450" cy="184150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3" name="AutoShape 53"/>
          <p:cNvSpPr>
            <a:spLocks noChangeAspect="1" noChangeArrowheads="1"/>
          </p:cNvSpPr>
          <p:nvPr/>
        </p:nvSpPr>
        <p:spPr bwMode="auto">
          <a:xfrm rot="9158510" flipH="1" flipV="1">
            <a:off x="3154363" y="2679237"/>
            <a:ext cx="525462" cy="155575"/>
          </a:xfrm>
          <a:prstGeom prst="parallelogram">
            <a:avLst>
              <a:gd name="adj" fmla="val 36543"/>
            </a:avLst>
          </a:prstGeom>
          <a:gradFill rotWithShape="1">
            <a:gsLst>
              <a:gs pos="0">
                <a:srgbClr val="A603AB"/>
              </a:gs>
              <a:gs pos="21001">
                <a:srgbClr val="0819FB">
                  <a:alpha val="89499"/>
                </a:srgbClr>
              </a:gs>
              <a:gs pos="35001">
                <a:srgbClr val="1A8D48">
                  <a:alpha val="82499"/>
                </a:srgbClr>
              </a:gs>
              <a:gs pos="52000">
                <a:srgbClr val="FFFF00">
                  <a:alpha val="74000"/>
                </a:srgbClr>
              </a:gs>
              <a:gs pos="73000">
                <a:srgbClr val="EE3F17">
                  <a:alpha val="63500"/>
                </a:srgbClr>
              </a:gs>
              <a:gs pos="88000">
                <a:srgbClr val="E81766">
                  <a:alpha val="56000"/>
                </a:srgbClr>
              </a:gs>
              <a:gs pos="100000">
                <a:srgbClr val="A603AB">
                  <a:alpha val="50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4" name="Rectangle 54"/>
          <p:cNvSpPr>
            <a:spLocks noChangeAspect="1" noChangeArrowheads="1"/>
          </p:cNvSpPr>
          <p:nvPr/>
        </p:nvSpPr>
        <p:spPr bwMode="auto">
          <a:xfrm rot="16661909" flipV="1">
            <a:off x="3485356" y="2613356"/>
            <a:ext cx="257175" cy="9048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5" name="AutoShape 55"/>
          <p:cNvSpPr>
            <a:spLocks noChangeAspect="1" noChangeArrowheads="1"/>
          </p:cNvSpPr>
          <p:nvPr/>
        </p:nvSpPr>
        <p:spPr bwMode="auto">
          <a:xfrm rot="6138104">
            <a:off x="3332956" y="2694319"/>
            <a:ext cx="160337" cy="450850"/>
          </a:xfrm>
          <a:prstGeom prst="triangle">
            <a:avLst>
              <a:gd name="adj" fmla="val 29949"/>
            </a:avLst>
          </a:prstGeom>
          <a:gradFill rotWithShape="1">
            <a:gsLst>
              <a:gs pos="0">
                <a:srgbClr val="A603AB">
                  <a:alpha val="50000"/>
                </a:srgbClr>
              </a:gs>
              <a:gs pos="21001">
                <a:srgbClr val="0819FB">
                  <a:alpha val="50000"/>
                </a:srgbClr>
              </a:gs>
              <a:gs pos="35001">
                <a:srgbClr val="1A8D48">
                  <a:alpha val="50000"/>
                </a:srgbClr>
              </a:gs>
              <a:gs pos="52000">
                <a:srgbClr val="FFFF00">
                  <a:alpha val="50000"/>
                </a:srgbClr>
              </a:gs>
              <a:gs pos="73000">
                <a:srgbClr val="EE3F17">
                  <a:alpha val="50000"/>
                </a:srgbClr>
              </a:gs>
              <a:gs pos="88000">
                <a:srgbClr val="E81766">
                  <a:alpha val="50000"/>
                </a:srgbClr>
              </a:gs>
              <a:gs pos="100000">
                <a:srgbClr val="A603AB">
                  <a:alpha val="5000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6" name="Rectangle 56"/>
          <p:cNvSpPr>
            <a:spLocks noChangeAspect="1" noChangeArrowheads="1"/>
          </p:cNvSpPr>
          <p:nvPr/>
        </p:nvSpPr>
        <p:spPr bwMode="auto">
          <a:xfrm rot="19909666" flipV="1">
            <a:off x="3141663" y="2853862"/>
            <a:ext cx="63500" cy="109538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7" name="AutoShape 57"/>
          <p:cNvSpPr>
            <a:spLocks noChangeAspect="1" noChangeArrowheads="1"/>
          </p:cNvSpPr>
          <p:nvPr/>
        </p:nvSpPr>
        <p:spPr bwMode="auto">
          <a:xfrm rot="20969086" flipV="1">
            <a:off x="3182938" y="2772900"/>
            <a:ext cx="41275" cy="184150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8" name="AutoShape 58"/>
          <p:cNvSpPr>
            <a:spLocks noChangeAspect="1" noChangeArrowheads="1"/>
          </p:cNvSpPr>
          <p:nvPr/>
        </p:nvSpPr>
        <p:spPr bwMode="auto">
          <a:xfrm rot="-4221833">
            <a:off x="3822700" y="2742738"/>
            <a:ext cx="160337" cy="461962"/>
          </a:xfrm>
          <a:prstGeom prst="triangle">
            <a:avLst>
              <a:gd name="adj" fmla="val 21106"/>
            </a:avLst>
          </a:prstGeom>
          <a:solidFill>
            <a:srgbClr val="0000FF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9" name="Rectangle 59"/>
          <p:cNvSpPr>
            <a:spLocks noChangeAspect="1" noChangeArrowheads="1"/>
          </p:cNvSpPr>
          <p:nvPr/>
        </p:nvSpPr>
        <p:spPr bwMode="auto">
          <a:xfrm rot="10320000">
            <a:off x="4113213" y="2976100"/>
            <a:ext cx="36512" cy="106362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00" name="AutoShape 60"/>
          <p:cNvSpPr>
            <a:spLocks noChangeAspect="1" noChangeArrowheads="1"/>
          </p:cNvSpPr>
          <p:nvPr/>
        </p:nvSpPr>
        <p:spPr bwMode="auto">
          <a:xfrm rot="9694345" flipH="1" flipV="1">
            <a:off x="3625850" y="3052300"/>
            <a:ext cx="523875" cy="149225"/>
          </a:xfrm>
          <a:prstGeom prst="parallelogram">
            <a:avLst>
              <a:gd name="adj" fmla="val 34960"/>
            </a:avLst>
          </a:prstGeom>
          <a:solidFill>
            <a:srgbClr val="0000FF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01" name="AutoShape 61"/>
          <p:cNvSpPr>
            <a:spLocks noChangeAspect="1" noChangeArrowheads="1"/>
          </p:cNvSpPr>
          <p:nvPr/>
        </p:nvSpPr>
        <p:spPr bwMode="auto">
          <a:xfrm rot="12660000" flipH="1">
            <a:off x="3598863" y="3226925"/>
            <a:ext cx="538162" cy="133350"/>
          </a:xfrm>
          <a:prstGeom prst="parallelogram">
            <a:avLst>
              <a:gd name="adj" fmla="val 50316"/>
            </a:avLst>
          </a:prstGeom>
          <a:solidFill>
            <a:srgbClr val="3333CC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02" name="Rectangle 62"/>
          <p:cNvSpPr>
            <a:spLocks noChangeAspect="1" noChangeArrowheads="1"/>
          </p:cNvSpPr>
          <p:nvPr/>
        </p:nvSpPr>
        <p:spPr bwMode="auto">
          <a:xfrm rot="-6153615">
            <a:off x="3551238" y="3153900"/>
            <a:ext cx="255587" cy="90487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03" name="AutoShape 63"/>
          <p:cNvSpPr>
            <a:spLocks noChangeAspect="1" noChangeArrowheads="1"/>
          </p:cNvSpPr>
          <p:nvPr/>
        </p:nvSpPr>
        <p:spPr bwMode="auto">
          <a:xfrm rot="11077590">
            <a:off x="4092575" y="2961812"/>
            <a:ext cx="42863" cy="184150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04" name="Rectangle 64"/>
          <p:cNvSpPr>
            <a:spLocks noChangeAspect="1" noChangeArrowheads="1"/>
          </p:cNvSpPr>
          <p:nvPr/>
        </p:nvSpPr>
        <p:spPr bwMode="auto">
          <a:xfrm rot="12670445">
            <a:off x="4046538" y="3425362"/>
            <a:ext cx="38100" cy="107950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05" name="AutoShape 65"/>
          <p:cNvSpPr>
            <a:spLocks noChangeAspect="1" noChangeArrowheads="1"/>
          </p:cNvSpPr>
          <p:nvPr/>
        </p:nvSpPr>
        <p:spPr bwMode="auto">
          <a:xfrm rot="4615519" flipV="1">
            <a:off x="3835400" y="3241212"/>
            <a:ext cx="157163" cy="373063"/>
          </a:xfrm>
          <a:prstGeom prst="triangle">
            <a:avLst>
              <a:gd name="adj" fmla="val 100000"/>
            </a:avLst>
          </a:prstGeom>
          <a:solidFill>
            <a:srgbClr val="3333CC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06" name="Rectangle 66"/>
          <p:cNvSpPr>
            <a:spLocks noChangeAspect="1" noChangeArrowheads="1"/>
          </p:cNvSpPr>
          <p:nvPr/>
        </p:nvSpPr>
        <p:spPr bwMode="auto">
          <a:xfrm rot="22548338">
            <a:off x="4046538" y="3376150"/>
            <a:ext cx="65087" cy="211137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07" name="AutoShape 67"/>
          <p:cNvSpPr>
            <a:spLocks noChangeAspect="1" noChangeArrowheads="1"/>
          </p:cNvSpPr>
          <p:nvPr/>
        </p:nvSpPr>
        <p:spPr bwMode="auto">
          <a:xfrm rot="11426820">
            <a:off x="4049713" y="3312650"/>
            <a:ext cx="44450" cy="182562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08" name="AutoShape 68"/>
          <p:cNvSpPr>
            <a:spLocks noChangeAspect="1" noChangeArrowheads="1"/>
          </p:cNvSpPr>
          <p:nvPr/>
        </p:nvSpPr>
        <p:spPr bwMode="auto">
          <a:xfrm rot="21583402" flipV="1">
            <a:off x="3779838" y="3425362"/>
            <a:ext cx="136525" cy="320675"/>
          </a:xfrm>
          <a:prstGeom prst="triangle">
            <a:avLst>
              <a:gd name="adj" fmla="val 50949"/>
            </a:avLst>
          </a:prstGeom>
          <a:solidFill>
            <a:srgbClr val="3333CC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09" name="Rectangle 69"/>
          <p:cNvSpPr>
            <a:spLocks noChangeAspect="1" noChangeArrowheads="1"/>
          </p:cNvSpPr>
          <p:nvPr/>
        </p:nvSpPr>
        <p:spPr bwMode="auto">
          <a:xfrm rot="13073708">
            <a:off x="3744913" y="3371387"/>
            <a:ext cx="117475" cy="215900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10" name="Rectangle 70"/>
          <p:cNvSpPr>
            <a:spLocks noChangeAspect="1" noChangeArrowheads="1"/>
          </p:cNvSpPr>
          <p:nvPr/>
        </p:nvSpPr>
        <p:spPr bwMode="auto">
          <a:xfrm rot="-25055468">
            <a:off x="3775076" y="3477749"/>
            <a:ext cx="165100" cy="28575"/>
          </a:xfrm>
          <a:prstGeom prst="rect">
            <a:avLst/>
          </a:prstGeom>
          <a:gradFill rotWithShape="1">
            <a:gsLst>
              <a:gs pos="0">
                <a:srgbClr val="7F7F7F"/>
              </a:gs>
              <a:gs pos="21001">
                <a:srgbClr val="FFFFFF"/>
              </a:gs>
              <a:gs pos="24001">
                <a:srgbClr val="1F1F1F"/>
              </a:gs>
              <a:gs pos="34000">
                <a:srgbClr val="CFCFCF"/>
              </a:gs>
              <a:gs pos="47000">
                <a:srgbClr val="CFCFCF"/>
              </a:gs>
              <a:gs pos="58000">
                <a:srgbClr val="636363"/>
              </a:gs>
              <a:gs pos="82001">
                <a:srgbClr val="FFFFFF"/>
              </a:gs>
              <a:gs pos="84000">
                <a:srgbClr val="1F1F1F"/>
              </a:gs>
              <a:gs pos="100000">
                <a:srgbClr val="FFFFFF"/>
              </a:gs>
            </a:gsLst>
            <a:lin ang="54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65" name="Rectangle 225"/>
          <p:cNvSpPr>
            <a:spLocks noChangeAspect="1" noChangeArrowheads="1"/>
          </p:cNvSpPr>
          <p:nvPr/>
        </p:nvSpPr>
        <p:spPr bwMode="auto">
          <a:xfrm>
            <a:off x="3048000" y="3755562"/>
            <a:ext cx="1114425" cy="1355725"/>
          </a:xfrm>
          <a:prstGeom prst="rect">
            <a:avLst/>
          </a:prstGeom>
          <a:solidFill>
            <a:srgbClr val="96969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>
              <a:effectLst/>
              <a:latin typeface="Times New Roman" pitchFamily="18" charset="0"/>
            </a:endParaRPr>
          </a:p>
        </p:txBody>
      </p:sp>
      <p:sp>
        <p:nvSpPr>
          <p:cNvPr id="266467" name="Oval 227"/>
          <p:cNvSpPr>
            <a:spLocks noChangeArrowheads="1"/>
          </p:cNvSpPr>
          <p:nvPr/>
        </p:nvSpPr>
        <p:spPr bwMode="auto">
          <a:xfrm>
            <a:off x="3473450" y="5249400"/>
            <a:ext cx="304800" cy="304800"/>
          </a:xfrm>
          <a:prstGeom prst="ellipse">
            <a:avLst/>
          </a:prstGeom>
          <a:solidFill>
            <a:schemeClr val="bg2"/>
          </a:solidFill>
          <a:ln w="38100">
            <a:solidFill>
              <a:srgbClr val="FF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66468" name="Text Box 228"/>
          <p:cNvSpPr txBox="1">
            <a:spLocks noChangeAspect="1" noChangeArrowheads="1"/>
          </p:cNvSpPr>
          <p:nvPr/>
        </p:nvSpPr>
        <p:spPr bwMode="auto">
          <a:xfrm>
            <a:off x="3505200" y="5222412"/>
            <a:ext cx="254000" cy="3048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effectLst/>
                <a:latin typeface="Arial" charset="0"/>
              </a:rPr>
              <a:t>r</a:t>
            </a:r>
          </a:p>
        </p:txBody>
      </p:sp>
      <p:sp>
        <p:nvSpPr>
          <p:cNvPr id="266469" name="Rectangle 229" descr="Dark horizontal"/>
          <p:cNvSpPr>
            <a:spLocks noChangeArrowheads="1"/>
          </p:cNvSpPr>
          <p:nvPr/>
        </p:nvSpPr>
        <p:spPr bwMode="auto">
          <a:xfrm>
            <a:off x="3705225" y="4365162"/>
            <a:ext cx="304800" cy="457200"/>
          </a:xfrm>
          <a:prstGeom prst="rect">
            <a:avLst/>
          </a:prstGeom>
          <a:pattFill prst="dkHorz">
            <a:fgClr>
              <a:schemeClr val="bg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70" name="AutoShape 230"/>
          <p:cNvSpPr>
            <a:spLocks noChangeAspect="1" noChangeArrowheads="1"/>
          </p:cNvSpPr>
          <p:nvPr/>
        </p:nvSpPr>
        <p:spPr bwMode="auto">
          <a:xfrm>
            <a:off x="3794125" y="4127037"/>
            <a:ext cx="128588" cy="161925"/>
          </a:xfrm>
          <a:prstGeom prst="can">
            <a:avLst>
              <a:gd name="adj" fmla="val 31481"/>
            </a:avLst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50000">
                <a:schemeClr val="bg1"/>
              </a:gs>
              <a:gs pos="100000">
                <a:schemeClr val="accent1">
                  <a:alpha val="50000"/>
                </a:schemeClr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71" name="AutoShape 231"/>
          <p:cNvSpPr>
            <a:spLocks noChangeArrowheads="1"/>
          </p:cNvSpPr>
          <p:nvPr/>
        </p:nvSpPr>
        <p:spPr bwMode="auto">
          <a:xfrm>
            <a:off x="3743325" y="3898437"/>
            <a:ext cx="228600" cy="152400"/>
          </a:xfrm>
          <a:prstGeom prst="flowChartSummingJunction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" name="Group 233"/>
          <p:cNvGrpSpPr>
            <a:grpSpLocks noChangeAspect="1"/>
          </p:cNvGrpSpPr>
          <p:nvPr/>
        </p:nvGrpSpPr>
        <p:grpSpPr bwMode="auto">
          <a:xfrm rot="-1169265">
            <a:off x="3797300" y="3679362"/>
            <a:ext cx="114300" cy="150813"/>
            <a:chOff x="638" y="2301"/>
            <a:chExt cx="302" cy="398"/>
          </a:xfrm>
        </p:grpSpPr>
        <p:sp>
          <p:nvSpPr>
            <p:cNvPr id="266474" name="Rectangle 234"/>
            <p:cNvSpPr>
              <a:spLocks noChangeAspect="1" noChangeArrowheads="1"/>
            </p:cNvSpPr>
            <p:nvPr/>
          </p:nvSpPr>
          <p:spPr bwMode="auto">
            <a:xfrm rot="1135518">
              <a:off x="638" y="2301"/>
              <a:ext cx="302" cy="398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5" name="Rectangle 235"/>
            <p:cNvSpPr>
              <a:spLocks noChangeAspect="1" noChangeArrowheads="1"/>
            </p:cNvSpPr>
            <p:nvPr/>
          </p:nvSpPr>
          <p:spPr bwMode="auto">
            <a:xfrm rot="1180819">
              <a:off x="669" y="2476"/>
              <a:ext cx="240" cy="48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478" name="AutoShape 238"/>
          <p:cNvSpPr>
            <a:spLocks noChangeArrowheads="1"/>
          </p:cNvSpPr>
          <p:nvPr/>
        </p:nvSpPr>
        <p:spPr bwMode="auto">
          <a:xfrm>
            <a:off x="3781425" y="4898562"/>
            <a:ext cx="152400" cy="152400"/>
          </a:xfrm>
          <a:prstGeom prst="flowChar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79" name="Line 239"/>
          <p:cNvSpPr>
            <a:spLocks noChangeShapeType="1"/>
          </p:cNvSpPr>
          <p:nvPr/>
        </p:nvSpPr>
        <p:spPr bwMode="auto">
          <a:xfrm>
            <a:off x="3865563" y="3755562"/>
            <a:ext cx="0" cy="1447800"/>
          </a:xfrm>
          <a:prstGeom prst="line">
            <a:avLst/>
          </a:prstGeom>
          <a:noFill/>
          <a:ln w="76200">
            <a:solidFill>
              <a:srgbClr val="0000FF">
                <a:alpha val="33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80" name="Line 240"/>
          <p:cNvSpPr>
            <a:spLocks noChangeShapeType="1"/>
          </p:cNvSpPr>
          <p:nvPr/>
        </p:nvSpPr>
        <p:spPr bwMode="auto">
          <a:xfrm flipH="1">
            <a:off x="4343400" y="3755562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81" name="Line 241"/>
          <p:cNvSpPr>
            <a:spLocks noChangeShapeType="1"/>
          </p:cNvSpPr>
          <p:nvPr/>
        </p:nvSpPr>
        <p:spPr bwMode="auto">
          <a:xfrm flipH="1">
            <a:off x="4343400" y="3984162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82" name="Line 242"/>
          <p:cNvSpPr>
            <a:spLocks noChangeShapeType="1"/>
          </p:cNvSpPr>
          <p:nvPr/>
        </p:nvSpPr>
        <p:spPr bwMode="auto">
          <a:xfrm flipH="1">
            <a:off x="4343400" y="4974762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83" name="Text Box 243"/>
          <p:cNvSpPr txBox="1">
            <a:spLocks noChangeArrowheads="1"/>
          </p:cNvSpPr>
          <p:nvPr/>
        </p:nvSpPr>
        <p:spPr bwMode="auto">
          <a:xfrm>
            <a:off x="4845050" y="3526962"/>
            <a:ext cx="97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latin typeface="Arial" charset="0"/>
              </a:rPr>
              <a:t>exit slit</a:t>
            </a:r>
          </a:p>
        </p:txBody>
      </p:sp>
      <p:sp>
        <p:nvSpPr>
          <p:cNvPr id="266484" name="Text Box 244"/>
          <p:cNvSpPr txBox="1">
            <a:spLocks noChangeArrowheads="1"/>
          </p:cNvSpPr>
          <p:nvPr/>
        </p:nvSpPr>
        <p:spPr bwMode="auto">
          <a:xfrm>
            <a:off x="4845050" y="3769850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latin typeface="Arial" charset="0"/>
              </a:rPr>
              <a:t>iris</a:t>
            </a:r>
          </a:p>
        </p:txBody>
      </p:sp>
      <p:sp>
        <p:nvSpPr>
          <p:cNvPr id="266485" name="Text Box 245"/>
          <p:cNvSpPr txBox="1">
            <a:spLocks noChangeArrowheads="1"/>
          </p:cNvSpPr>
          <p:nvPr/>
        </p:nvSpPr>
        <p:spPr bwMode="auto">
          <a:xfrm>
            <a:off x="4845050" y="4760450"/>
            <a:ext cx="51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slit</a:t>
            </a:r>
          </a:p>
        </p:txBody>
      </p:sp>
      <p:sp>
        <p:nvSpPr>
          <p:cNvPr id="266486" name="Line 246"/>
          <p:cNvSpPr>
            <a:spLocks noChangeShapeType="1"/>
          </p:cNvSpPr>
          <p:nvPr/>
        </p:nvSpPr>
        <p:spPr bwMode="auto">
          <a:xfrm flipH="1">
            <a:off x="4343400" y="4212762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87" name="Text Box 247"/>
          <p:cNvSpPr txBox="1">
            <a:spLocks noChangeArrowheads="1"/>
          </p:cNvSpPr>
          <p:nvPr/>
        </p:nvSpPr>
        <p:spPr bwMode="auto">
          <a:xfrm>
            <a:off x="4845050" y="3998450"/>
            <a:ext cx="9669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1" dirty="0" smtClean="0">
                <a:latin typeface="Arial" charset="0"/>
              </a:rPr>
              <a:t>shutter</a:t>
            </a:r>
            <a:endParaRPr lang="en-US" sz="1800" b="1" dirty="0">
              <a:latin typeface="Arial" charset="0"/>
            </a:endParaRPr>
          </a:p>
        </p:txBody>
      </p:sp>
      <p:sp>
        <p:nvSpPr>
          <p:cNvPr id="266488" name="Rectangle 248"/>
          <p:cNvSpPr>
            <a:spLocks noChangeArrowheads="1"/>
          </p:cNvSpPr>
          <p:nvPr/>
        </p:nvSpPr>
        <p:spPr bwMode="auto">
          <a:xfrm>
            <a:off x="6629400" y="5265042"/>
            <a:ext cx="457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b="1" dirty="0">
                <a:effectLst/>
                <a:latin typeface="Arial" charset="0"/>
              </a:rPr>
              <a:t>UV-VIS: </a:t>
            </a:r>
          </a:p>
          <a:p>
            <a:pPr algn="l"/>
            <a:r>
              <a:rPr lang="en-US" sz="1800" b="1" dirty="0">
                <a:effectLst/>
                <a:latin typeface="Arial" charset="0"/>
              </a:rPr>
              <a:t>R928 = 250-850nm</a:t>
            </a:r>
          </a:p>
          <a:p>
            <a:pPr algn="l"/>
            <a:r>
              <a:rPr lang="en-US" sz="1800" b="1" dirty="0">
                <a:effectLst/>
                <a:latin typeface="Arial" charset="0"/>
              </a:rPr>
              <a:t>500 nm blaze</a:t>
            </a:r>
          </a:p>
          <a:p>
            <a:pPr algn="l"/>
            <a:r>
              <a:rPr lang="en-US" sz="1800" b="1" dirty="0">
                <a:effectLst/>
                <a:latin typeface="Arial" charset="0"/>
              </a:rPr>
              <a:t>1200 g/mm grating</a:t>
            </a:r>
          </a:p>
        </p:txBody>
      </p:sp>
      <p:sp>
        <p:nvSpPr>
          <p:cNvPr id="266489" name="Rectangle 249"/>
          <p:cNvSpPr>
            <a:spLocks noChangeArrowheads="1"/>
          </p:cNvSpPr>
          <p:nvPr/>
        </p:nvSpPr>
        <p:spPr bwMode="auto">
          <a:xfrm>
            <a:off x="228600" y="3984162"/>
            <a:ext cx="2590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b="1">
                <a:effectLst/>
                <a:latin typeface="Arial" charset="0"/>
              </a:rPr>
              <a:t>NIR:</a:t>
            </a:r>
          </a:p>
          <a:p>
            <a:pPr algn="l"/>
            <a:r>
              <a:rPr lang="en-US" sz="1800" b="1">
                <a:effectLst/>
                <a:latin typeface="Arial" charset="0"/>
              </a:rPr>
              <a:t>9170-75=950-1700 nm</a:t>
            </a:r>
          </a:p>
          <a:p>
            <a:pPr algn="l"/>
            <a:r>
              <a:rPr lang="en-US" sz="1800" b="1">
                <a:effectLst/>
                <a:latin typeface="Arial" charset="0"/>
              </a:rPr>
              <a:t>1000 nm blaze</a:t>
            </a:r>
          </a:p>
          <a:p>
            <a:pPr algn="l"/>
            <a:r>
              <a:rPr lang="en-US" sz="1800" b="1">
                <a:effectLst/>
                <a:latin typeface="Arial" charset="0"/>
              </a:rPr>
              <a:t>600 g/mm grating</a:t>
            </a:r>
          </a:p>
        </p:txBody>
      </p:sp>
      <p:sp>
        <p:nvSpPr>
          <p:cNvPr id="22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Fluorometer</a:t>
            </a:r>
            <a:r>
              <a:rPr lang="en-US" sz="3200" b="1" u="sng" dirty="0" smtClean="0">
                <a:solidFill>
                  <a:schemeClr val="tx2"/>
                </a:solidFill>
              </a:rPr>
              <a:t>: Hard Mode 2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227" name="Text Box 247"/>
          <p:cNvSpPr txBox="1">
            <a:spLocks noChangeArrowheads="1"/>
          </p:cNvSpPr>
          <p:nvPr/>
        </p:nvSpPr>
        <p:spPr bwMode="auto">
          <a:xfrm>
            <a:off x="4845050" y="4404850"/>
            <a:ext cx="1146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1" dirty="0" smtClean="0">
                <a:latin typeface="Arial" charset="0"/>
              </a:rPr>
              <a:t>polarizer</a:t>
            </a:r>
            <a:endParaRPr lang="en-US" sz="1800" b="1" dirty="0">
              <a:latin typeface="Arial" charset="0"/>
            </a:endParaRPr>
          </a:p>
        </p:txBody>
      </p:sp>
      <p:sp>
        <p:nvSpPr>
          <p:cNvPr id="228" name="Line 246"/>
          <p:cNvSpPr>
            <a:spLocks noChangeShapeType="1"/>
          </p:cNvSpPr>
          <p:nvPr/>
        </p:nvSpPr>
        <p:spPr bwMode="auto">
          <a:xfrm flipH="1">
            <a:off x="4356100" y="4606462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Horiba JY Fluoromax-4</a:t>
            </a:r>
          </a:p>
        </p:txBody>
      </p:sp>
      <p:sp>
        <p:nvSpPr>
          <p:cNvPr id="4" name="Rectangle 3"/>
          <p:cNvSpPr/>
          <p:nvPr/>
        </p:nvSpPr>
        <p:spPr>
          <a:xfrm>
            <a:off x="432422" y="3791702"/>
            <a:ext cx="3053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Horiba JY Fluoromax-4</a:t>
            </a:r>
            <a:endParaRPr lang="en-US" sz="2400" b="1" dirty="0"/>
          </a:p>
        </p:txBody>
      </p:sp>
      <p:pic>
        <p:nvPicPr>
          <p:cNvPr id="185346" name="Picture 2" descr="http://www.fcub-era.rs/images/spf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746" y="991278"/>
            <a:ext cx="3211739" cy="283771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269900" y="5485368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CSL 116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99294" y="5065877"/>
            <a:ext cx="2127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Dr. Bert van de Burgt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6643" y="4153291"/>
            <a:ext cx="37258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MAC Lab</a:t>
            </a:r>
          </a:p>
          <a:p>
            <a:pPr algn="ctr"/>
            <a:r>
              <a:rPr lang="en-US" sz="2400" dirty="0" smtClean="0"/>
              <a:t> (Materials Characterization)</a:t>
            </a:r>
            <a:endParaRPr lang="en-US" sz="2400" dirty="0"/>
          </a:p>
        </p:txBody>
      </p:sp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6337" y="987199"/>
            <a:ext cx="5111440" cy="5509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877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Measuring Emission Spectra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87085" y="1702089"/>
            <a:ext cx="4499447" cy="3669884"/>
            <a:chOff x="620661" y="828981"/>
            <a:chExt cx="6367417" cy="5193449"/>
          </a:xfrm>
        </p:grpSpPr>
        <p:pic>
          <p:nvPicPr>
            <p:cNvPr id="3" name="Picture 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4602" y="3650070"/>
              <a:ext cx="2193280" cy="1657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5784535" y="4113499"/>
              <a:ext cx="801322" cy="450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0"/>
                <a:t>PMT</a:t>
              </a: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1461001" y="2141708"/>
            <a:ext cx="2101443" cy="1447781"/>
          </p:xfrm>
          <a:graphic>
            <a:graphicData uri="http://schemas.openxmlformats.org/presentationml/2006/ole">
              <p:oleObj spid="_x0000_s159745" name="Bitmap Image" r:id="rId4" imgW="1800476" imgH="1486107" progId="PBrush">
                <p:embed/>
              </p:oleObj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4072048" y="3553475"/>
            <a:ext cx="1712487" cy="1753904"/>
          </p:xfrm>
          <a:graphic>
            <a:graphicData uri="http://schemas.openxmlformats.org/presentationml/2006/ole">
              <p:oleObj spid="_x0000_s159746" name="Bitmap Image" r:id="rId5" imgW="1467055" imgH="1800476" progId="PBrush">
                <p:embed/>
              </p:oleObj>
            </a:graphicData>
          </a:graphic>
        </p:graphicFrame>
        <p:graphicFrame>
          <p:nvGraphicFramePr>
            <p:cNvPr id="7" name="Object 7"/>
            <p:cNvGraphicFramePr>
              <a:graphicFrameLocks noChangeAspect="1"/>
            </p:cNvGraphicFramePr>
            <p:nvPr/>
          </p:nvGraphicFramePr>
          <p:xfrm>
            <a:off x="1461001" y="1399811"/>
            <a:ext cx="979593" cy="540217"/>
          </p:xfrm>
          <a:graphic>
            <a:graphicData uri="http://schemas.openxmlformats.org/presentationml/2006/ole">
              <p:oleObj spid="_x0000_s159747" name="Bitmap Image" r:id="rId6" imgW="1133633" imgH="752381" progId="PBrush">
                <p:embed/>
              </p:oleObj>
            </a:graphicData>
          </a:graphic>
        </p:graphicFrame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2174087" y="1250350"/>
              <a:ext cx="176471" cy="756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V="1">
              <a:off x="2440594" y="1399811"/>
              <a:ext cx="178271" cy="738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2528829" y="1696929"/>
              <a:ext cx="178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2440594" y="1918419"/>
              <a:ext cx="178271" cy="756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2174087" y="2067878"/>
              <a:ext cx="88235" cy="738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V="1">
              <a:off x="2039032" y="5037270"/>
              <a:ext cx="489797" cy="5456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1276101" y="828981"/>
              <a:ext cx="147341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b="0" dirty="0"/>
                <a:t>Xenon </a:t>
              </a:r>
              <a:r>
                <a:rPr lang="en-US" sz="2000" b="0" dirty="0" smtClean="0"/>
                <a:t>Lamp</a:t>
              </a:r>
              <a:endParaRPr lang="en-US" sz="2000" b="0" dirty="0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784535" y="4718542"/>
              <a:ext cx="605043" cy="25930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448140" y="1655306"/>
              <a:ext cx="1834654" cy="690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0" dirty="0"/>
                <a:t>Excitation</a:t>
              </a:r>
            </a:p>
            <a:p>
              <a:r>
                <a:rPr lang="en-US" sz="1400" b="0" dirty="0" err="1"/>
                <a:t>Monochromator</a:t>
              </a:r>
              <a:endParaRPr lang="en-US" sz="1400" b="0" dirty="0"/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4561900" y="2803541"/>
              <a:ext cx="1967422" cy="740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0" dirty="0"/>
                <a:t>Emission</a:t>
              </a:r>
            </a:p>
            <a:p>
              <a:r>
                <a:rPr lang="en-US" sz="1400" b="0" dirty="0" err="1"/>
                <a:t>Monochromator</a:t>
              </a:r>
              <a:endParaRPr lang="en-US" sz="1400" b="0" dirty="0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433989" y="5496454"/>
              <a:ext cx="1082256" cy="45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0" dirty="0" smtClean="0"/>
                <a:t>Sample</a:t>
              </a:r>
              <a:endParaRPr lang="en-US" sz="2000" b="0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154728" y="2199591"/>
              <a:ext cx="667455" cy="572438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 rot="16200000">
              <a:off x="75632" y="1971113"/>
              <a:ext cx="1612719" cy="5226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Ex Grating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 flipV="1">
              <a:off x="5069615" y="5023052"/>
              <a:ext cx="189231" cy="485343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5146978" y="5499768"/>
              <a:ext cx="1841100" cy="52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 smtClean="0">
                  <a:solidFill>
                    <a:srgbClr val="0000FF"/>
                  </a:solidFill>
                </a:rPr>
                <a:t>Em</a:t>
              </a:r>
              <a:r>
                <a:rPr lang="en-US" dirty="0" smtClean="0">
                  <a:solidFill>
                    <a:srgbClr val="0000FF"/>
                  </a:solidFill>
                </a:rPr>
                <a:t> Grating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731659" y="1082769"/>
            <a:ext cx="4528453" cy="4565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13" indent="-290513">
              <a:spcAft>
                <a:spcPts val="1000"/>
              </a:spcAft>
            </a:pPr>
            <a:r>
              <a:rPr lang="en-US" sz="2400" b="1" u="sng" dirty="0" smtClean="0"/>
              <a:t>Procedure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1)  </a:t>
            </a:r>
            <a:r>
              <a:rPr lang="en-US" sz="2000" dirty="0" smtClean="0"/>
              <a:t>White light source on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2)  </a:t>
            </a:r>
            <a:r>
              <a:rPr lang="en-US" sz="2000" dirty="0" smtClean="0"/>
              <a:t>Shift excitation grating to desired wavelength (excitation wavelength)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3)  </a:t>
            </a:r>
            <a:r>
              <a:rPr lang="en-US" sz="2000" dirty="0" smtClean="0"/>
              <a:t>Light enters sample chamber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4)  </a:t>
            </a:r>
            <a:r>
              <a:rPr lang="en-US" sz="2000" dirty="0" smtClean="0"/>
              <a:t>Light Hits the Sample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5)  </a:t>
            </a:r>
            <a:r>
              <a:rPr lang="en-US" sz="2000" dirty="0" smtClean="0"/>
              <a:t>Emission from the sample enters emission </a:t>
            </a:r>
            <a:r>
              <a:rPr lang="en-US" sz="2000" dirty="0" err="1" smtClean="0"/>
              <a:t>monochromator</a:t>
            </a:r>
            <a:endParaRPr lang="en-US" sz="2000" dirty="0" smtClean="0"/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6)  </a:t>
            </a:r>
            <a:r>
              <a:rPr lang="en-US" sz="2000" dirty="0" smtClean="0"/>
              <a:t>Set emission grating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7)  </a:t>
            </a:r>
            <a:r>
              <a:rPr lang="en-US" sz="2000" dirty="0" smtClean="0"/>
              <a:t>Detect emitted light at PMT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8)  </a:t>
            </a:r>
            <a:r>
              <a:rPr lang="en-US" sz="2000" dirty="0" smtClean="0"/>
              <a:t>Raster emission grating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605385" y="195256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1</a:t>
            </a:r>
            <a:endParaRPr lang="en-US" sz="2400" dirty="0"/>
          </a:p>
        </p:txBody>
      </p:sp>
      <p:sp>
        <p:nvSpPr>
          <p:cNvPr id="39" name="Rectangle 38"/>
          <p:cNvSpPr/>
          <p:nvPr/>
        </p:nvSpPr>
        <p:spPr>
          <a:xfrm>
            <a:off x="407957" y="293227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2</a:t>
            </a:r>
            <a:endParaRPr lang="en-US" sz="2400" dirty="0"/>
          </a:p>
        </p:txBody>
      </p:sp>
      <p:sp>
        <p:nvSpPr>
          <p:cNvPr id="40" name="Rectangle 39"/>
          <p:cNvSpPr/>
          <p:nvPr/>
        </p:nvSpPr>
        <p:spPr>
          <a:xfrm>
            <a:off x="531329" y="365073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3</a:t>
            </a:r>
            <a:endParaRPr lang="en-US" sz="2400" dirty="0"/>
          </a:p>
        </p:txBody>
      </p:sp>
      <p:sp>
        <p:nvSpPr>
          <p:cNvPr id="41" name="Rectangle 40"/>
          <p:cNvSpPr/>
          <p:nvPr/>
        </p:nvSpPr>
        <p:spPr>
          <a:xfrm>
            <a:off x="1525557" y="480461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4</a:t>
            </a:r>
            <a:endParaRPr lang="en-US" sz="2400" dirty="0"/>
          </a:p>
        </p:txBody>
      </p:sp>
      <p:sp>
        <p:nvSpPr>
          <p:cNvPr id="42" name="Rectangle 41"/>
          <p:cNvSpPr/>
          <p:nvPr/>
        </p:nvSpPr>
        <p:spPr>
          <a:xfrm>
            <a:off x="2374642" y="479736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5</a:t>
            </a:r>
            <a:endParaRPr lang="en-US" sz="2400" dirty="0"/>
          </a:p>
        </p:txBody>
      </p:sp>
      <p:sp>
        <p:nvSpPr>
          <p:cNvPr id="43" name="Rectangle 42"/>
          <p:cNvSpPr/>
          <p:nvPr/>
        </p:nvSpPr>
        <p:spPr>
          <a:xfrm>
            <a:off x="2918928" y="481913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6</a:t>
            </a:r>
            <a:endParaRPr lang="en-US" sz="2400" dirty="0"/>
          </a:p>
        </p:txBody>
      </p:sp>
      <p:sp>
        <p:nvSpPr>
          <p:cNvPr id="44" name="Rectangle 43"/>
          <p:cNvSpPr/>
          <p:nvPr/>
        </p:nvSpPr>
        <p:spPr>
          <a:xfrm>
            <a:off x="4174414" y="426033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7</a:t>
            </a:r>
            <a:endParaRPr lang="en-US" sz="2400" dirty="0"/>
          </a:p>
        </p:txBody>
      </p:sp>
      <p:sp>
        <p:nvSpPr>
          <p:cNvPr id="45" name="Rectangle 44"/>
          <p:cNvSpPr/>
          <p:nvPr/>
        </p:nvSpPr>
        <p:spPr>
          <a:xfrm>
            <a:off x="3441443" y="527873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8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Measuring Emission Spectra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31659" y="1082769"/>
            <a:ext cx="4528453" cy="4565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13" indent="-290513">
              <a:spcAft>
                <a:spcPts val="1000"/>
              </a:spcAft>
            </a:pPr>
            <a:r>
              <a:rPr lang="en-US" sz="2400" b="1" u="sng" dirty="0" smtClean="0"/>
              <a:t>Procedure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1)  </a:t>
            </a:r>
            <a:r>
              <a:rPr lang="en-US" sz="2000" dirty="0" smtClean="0"/>
              <a:t>White light source on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2)  </a:t>
            </a:r>
            <a:r>
              <a:rPr lang="en-US" sz="2000" dirty="0" smtClean="0"/>
              <a:t>Shift excitation grating to desired wavelength (excitation wavelength)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3)  </a:t>
            </a:r>
            <a:r>
              <a:rPr lang="en-US" sz="2000" dirty="0" smtClean="0"/>
              <a:t>Light enters sample chamber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4)  </a:t>
            </a:r>
            <a:r>
              <a:rPr lang="en-US" sz="2000" dirty="0" smtClean="0"/>
              <a:t>Light Hits the Sample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5)  </a:t>
            </a:r>
            <a:r>
              <a:rPr lang="en-US" sz="2000" dirty="0" smtClean="0"/>
              <a:t>Emission from the sample enters emission </a:t>
            </a:r>
            <a:r>
              <a:rPr lang="en-US" sz="2000" dirty="0" err="1" smtClean="0"/>
              <a:t>monochromator</a:t>
            </a:r>
            <a:endParaRPr lang="en-US" sz="2000" dirty="0" smtClean="0"/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6)  </a:t>
            </a:r>
            <a:r>
              <a:rPr lang="en-US" sz="2000" dirty="0" smtClean="0"/>
              <a:t>Set emission grating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7)  </a:t>
            </a:r>
            <a:r>
              <a:rPr lang="en-US" sz="2000" dirty="0" smtClean="0"/>
              <a:t>Detect emitted light at PMT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8)  </a:t>
            </a:r>
            <a:r>
              <a:rPr lang="en-US" sz="2000" dirty="0" smtClean="0"/>
              <a:t>Raster emission grating</a:t>
            </a:r>
          </a:p>
        </p:txBody>
      </p:sp>
      <p:graphicFrame>
        <p:nvGraphicFramePr>
          <p:cNvPr id="195589" name="Object 5"/>
          <p:cNvGraphicFramePr>
            <a:graphicFrameLocks noChangeAspect="1"/>
          </p:cNvGraphicFramePr>
          <p:nvPr/>
        </p:nvGraphicFramePr>
        <p:xfrm>
          <a:off x="989919" y="3791325"/>
          <a:ext cx="3251881" cy="2446187"/>
        </p:xfrm>
        <a:graphic>
          <a:graphicData uri="http://schemas.openxmlformats.org/presentationml/2006/ole">
            <p:oleObj spid="_x0000_s195589" name="Graph" r:id="rId3" imgW="3901320" imgH="2935800" progId="Origin50.Graph">
              <p:embed/>
            </p:oleObj>
          </a:graphicData>
        </a:graphic>
      </p:graphicFrame>
      <p:sp>
        <p:nvSpPr>
          <p:cNvPr id="67" name="Rectangle 66"/>
          <p:cNvSpPr/>
          <p:nvPr/>
        </p:nvSpPr>
        <p:spPr>
          <a:xfrm>
            <a:off x="1075746" y="6127234"/>
            <a:ext cx="31445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Excitation  at 450 nm</a:t>
            </a:r>
          </a:p>
          <a:p>
            <a:r>
              <a:rPr lang="en-US" sz="2000" dirty="0" smtClean="0"/>
              <a:t>Emission from 550 – 900 nm</a:t>
            </a:r>
            <a:endParaRPr lang="en-US" sz="2000" dirty="0"/>
          </a:p>
        </p:txBody>
      </p:sp>
      <p:grpSp>
        <p:nvGrpSpPr>
          <p:cNvPr id="72" name="Group 71"/>
          <p:cNvGrpSpPr/>
          <p:nvPr/>
        </p:nvGrpSpPr>
        <p:grpSpPr>
          <a:xfrm>
            <a:off x="838201" y="931108"/>
            <a:ext cx="3416300" cy="2570532"/>
            <a:chOff x="838201" y="740608"/>
            <a:chExt cx="3416300" cy="2570532"/>
          </a:xfrm>
        </p:grpSpPr>
        <p:graphicFrame>
          <p:nvGraphicFramePr>
            <p:cNvPr id="68" name="Object 1"/>
            <p:cNvGraphicFramePr>
              <a:graphicFrameLocks noChangeAspect="1"/>
            </p:cNvGraphicFramePr>
            <p:nvPr/>
          </p:nvGraphicFramePr>
          <p:xfrm>
            <a:off x="838201" y="740608"/>
            <a:ext cx="3416300" cy="2570532"/>
          </p:xfrm>
          <a:graphic>
            <a:graphicData uri="http://schemas.openxmlformats.org/presentationml/2006/ole">
              <p:oleObj spid="_x0000_s195590" name="Graph" r:id="rId4" imgW="3901320" imgH="2935800" progId="Origin50.Graph">
                <p:embed/>
              </p:oleObj>
            </a:graphicData>
          </a:graphic>
        </p:graphicFrame>
        <p:cxnSp>
          <p:nvCxnSpPr>
            <p:cNvPr id="69" name="Straight Arrow Connector 68"/>
            <p:cNvCxnSpPr/>
            <p:nvPr/>
          </p:nvCxnSpPr>
          <p:spPr>
            <a:xfrm flipV="1">
              <a:off x="2965492" y="2400300"/>
              <a:ext cx="0" cy="468431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ectangle 70"/>
          <p:cNvSpPr/>
          <p:nvPr/>
        </p:nvSpPr>
        <p:spPr>
          <a:xfrm>
            <a:off x="1666431" y="666234"/>
            <a:ext cx="2181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Absorption Spectrum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1742631" y="3625334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Emission Spectrum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 Spectroscopy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5041" y="716308"/>
            <a:ext cx="7969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Measuring the light given off by an electronically excited state.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1264" y="1244961"/>
            <a:ext cx="174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Ground State </a:t>
            </a:r>
          </a:p>
          <a:p>
            <a:pPr algn="ctr"/>
            <a:r>
              <a:rPr lang="en-US" sz="2000" b="1" dirty="0" smtClean="0"/>
              <a:t>(S</a:t>
            </a:r>
            <a:r>
              <a:rPr lang="en-US" sz="2000" b="1" baseline="-25000" dirty="0" smtClean="0"/>
              <a:t>0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75831" y="3207224"/>
            <a:ext cx="1215861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16000" y="3454400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41400" y="2362200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1181101" y="3017366"/>
          <a:ext cx="187325" cy="679923"/>
        </p:xfrm>
        <a:graphic>
          <a:graphicData uri="http://schemas.openxmlformats.org/presentationml/2006/ole">
            <p:oleObj spid="_x0000_s65583" name="CS ChemDraw Drawing" r:id="rId3" imgW="91035" imgH="328860" progId="ChemDraw.Document.6.0">
              <p:embed/>
            </p:oleObj>
          </a:graphicData>
        </a:graphic>
      </p:graphicFrame>
      <p:graphicFrame>
        <p:nvGraphicFramePr>
          <p:cNvPr id="65541" name="Object 5"/>
          <p:cNvGraphicFramePr>
            <a:graphicFrameLocks noChangeAspect="1"/>
          </p:cNvGraphicFramePr>
          <p:nvPr/>
        </p:nvGraphicFramePr>
        <p:xfrm>
          <a:off x="1326467" y="3159844"/>
          <a:ext cx="164198" cy="666046"/>
        </p:xfrm>
        <a:graphic>
          <a:graphicData uri="http://schemas.openxmlformats.org/presentationml/2006/ole">
            <p:oleObj spid="_x0000_s65584" name="CS ChemDraw Drawing" r:id="rId4" imgW="80229" imgH="328590" progId="ChemDraw.Document.6.0">
              <p:embed/>
            </p:oleObj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3530600" y="3454400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556000" y="2362200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5542" name="Object 6"/>
          <p:cNvGraphicFramePr>
            <a:graphicFrameLocks noChangeAspect="1"/>
          </p:cNvGraphicFramePr>
          <p:nvPr/>
        </p:nvGraphicFramePr>
        <p:xfrm>
          <a:off x="3670300" y="3063875"/>
          <a:ext cx="187325" cy="679450"/>
        </p:xfrm>
        <a:graphic>
          <a:graphicData uri="http://schemas.openxmlformats.org/presentationml/2006/ole">
            <p:oleObj spid="_x0000_s65585" name="CS ChemDraw Drawing" r:id="rId5" imgW="91035" imgH="328860" progId="ChemDraw.Document.6.0">
              <p:embed/>
            </p:oleObj>
          </a:graphicData>
        </a:graphic>
      </p:graphicFrame>
      <p:graphicFrame>
        <p:nvGraphicFramePr>
          <p:cNvPr id="65543" name="Object 7"/>
          <p:cNvGraphicFramePr>
            <a:graphicFrameLocks noChangeAspect="1"/>
          </p:cNvGraphicFramePr>
          <p:nvPr/>
        </p:nvGraphicFramePr>
        <p:xfrm>
          <a:off x="3841750" y="2079625"/>
          <a:ext cx="163513" cy="666750"/>
        </p:xfrm>
        <a:graphic>
          <a:graphicData uri="http://schemas.openxmlformats.org/presentationml/2006/ole">
            <p:oleObj spid="_x0000_s65586" name="CS ChemDraw Drawing" r:id="rId6" imgW="80229" imgH="328590" progId="ChemDraw.Document.6.0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986312" y="1257661"/>
            <a:ext cx="174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Singlet Excited State (S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sp>
        <p:nvSpPr>
          <p:cNvPr id="28" name="Freeform 97"/>
          <p:cNvSpPr>
            <a:spLocks noChangeAspect="1"/>
          </p:cNvSpPr>
          <p:nvPr/>
        </p:nvSpPr>
        <p:spPr bwMode="auto">
          <a:xfrm rot="2504067" flipH="1">
            <a:off x="105280" y="2851908"/>
            <a:ext cx="926972" cy="174578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00FF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1153" y="2420161"/>
            <a:ext cx="467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FF"/>
                </a:solidFill>
              </a:rPr>
              <a:t>h</a:t>
            </a:r>
            <a:r>
              <a:rPr lang="en-US" sz="2000" dirty="0" err="1" smtClean="0">
                <a:solidFill>
                  <a:srgbClr val="0000FF"/>
                </a:solidFill>
                <a:latin typeface="Symbol" pitchFamily="18" charset="2"/>
              </a:rPr>
              <a:t>n</a:t>
            </a:r>
            <a:endParaRPr lang="en-US" sz="2000" dirty="0">
              <a:solidFill>
                <a:srgbClr val="0000FF"/>
              </a:solidFill>
              <a:latin typeface="Symbol" pitchFamily="18" charset="2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439631" y="3181824"/>
            <a:ext cx="1215861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012842" y="2856468"/>
            <a:ext cx="1097865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Excitation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489342" y="2856468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Emission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5943600" y="3446934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969000" y="2354734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4"/>
          <p:cNvGraphicFramePr>
            <a:graphicFrameLocks noChangeAspect="1"/>
          </p:cNvGraphicFramePr>
          <p:nvPr/>
        </p:nvGraphicFramePr>
        <p:xfrm>
          <a:off x="6108701" y="3009900"/>
          <a:ext cx="187325" cy="679923"/>
        </p:xfrm>
        <a:graphic>
          <a:graphicData uri="http://schemas.openxmlformats.org/presentationml/2006/ole">
            <p:oleObj spid="_x0000_s65587" name="CS ChemDraw Drawing" r:id="rId7" imgW="91035" imgH="328860" progId="ChemDraw.Document.6.0">
              <p:embed/>
            </p:oleObj>
          </a:graphicData>
        </a:graphic>
      </p:graphicFrame>
      <p:graphicFrame>
        <p:nvGraphicFramePr>
          <p:cNvPr id="37" name="Object 5"/>
          <p:cNvGraphicFramePr>
            <a:graphicFrameLocks noChangeAspect="1"/>
          </p:cNvGraphicFramePr>
          <p:nvPr/>
        </p:nvGraphicFramePr>
        <p:xfrm>
          <a:off x="6254067" y="3152378"/>
          <a:ext cx="164198" cy="666046"/>
        </p:xfrm>
        <a:graphic>
          <a:graphicData uri="http://schemas.openxmlformats.org/presentationml/2006/ole">
            <p:oleObj spid="_x0000_s65588" name="CS ChemDraw Drawing" r:id="rId8" imgW="80229" imgH="328590" progId="ChemDraw.Document.6.0">
              <p:embed/>
            </p:oleObj>
          </a:graphicData>
        </a:graphic>
      </p:graphicFrame>
      <p:sp>
        <p:nvSpPr>
          <p:cNvPr id="38" name="Freeform 97"/>
          <p:cNvSpPr>
            <a:spLocks noChangeAspect="1"/>
          </p:cNvSpPr>
          <p:nvPr/>
        </p:nvSpPr>
        <p:spPr bwMode="auto">
          <a:xfrm rot="19974480" flipH="1">
            <a:off x="4169542" y="2580763"/>
            <a:ext cx="731267" cy="137721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B05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41800" y="2102661"/>
            <a:ext cx="467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h</a:t>
            </a:r>
            <a:r>
              <a:rPr lang="en-US" sz="2000" dirty="0" err="1" smtClean="0">
                <a:solidFill>
                  <a:srgbClr val="00B050"/>
                </a:solidFill>
                <a:latin typeface="Symbol" pitchFamily="18" charset="2"/>
              </a:rPr>
              <a:t>n</a:t>
            </a:r>
            <a:endParaRPr lang="en-US" sz="2000" dirty="0">
              <a:solidFill>
                <a:srgbClr val="00B050"/>
              </a:solidFill>
              <a:latin typeface="Symbol" pitchFamily="18" charset="2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3898900" y="3873500"/>
            <a:ext cx="1" cy="7239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2482742" y="3885168"/>
            <a:ext cx="141615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7030A0"/>
                </a:solidFill>
              </a:rPr>
              <a:t>Intersystem Crossing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87712" y="5896336"/>
            <a:ext cx="174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Triplet Excited State (T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3530600" y="6286500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556000" y="5194300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Object 6"/>
          <p:cNvGraphicFramePr>
            <a:graphicFrameLocks noChangeAspect="1"/>
          </p:cNvGraphicFramePr>
          <p:nvPr/>
        </p:nvGraphicFramePr>
        <p:xfrm>
          <a:off x="3670300" y="5895975"/>
          <a:ext cx="187325" cy="679450"/>
        </p:xfrm>
        <a:graphic>
          <a:graphicData uri="http://schemas.openxmlformats.org/presentationml/2006/ole">
            <p:oleObj spid="_x0000_s65589" name="CS ChemDraw Drawing" r:id="rId9" imgW="91035" imgH="328860" progId="ChemDraw.Document.6.0">
              <p:embed/>
            </p:oleObj>
          </a:graphicData>
        </a:graphic>
      </p:graphicFrame>
      <p:cxnSp>
        <p:nvCxnSpPr>
          <p:cNvPr id="54" name="Straight Arrow Connector 53"/>
          <p:cNvCxnSpPr/>
          <p:nvPr/>
        </p:nvCxnSpPr>
        <p:spPr>
          <a:xfrm>
            <a:off x="4439631" y="5963124"/>
            <a:ext cx="121586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489342" y="5637768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Emission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5943600" y="6279034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969000" y="5186834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Object 4"/>
          <p:cNvGraphicFramePr>
            <a:graphicFrameLocks noChangeAspect="1"/>
          </p:cNvGraphicFramePr>
          <p:nvPr/>
        </p:nvGraphicFramePr>
        <p:xfrm>
          <a:off x="6108701" y="5842000"/>
          <a:ext cx="187325" cy="679923"/>
        </p:xfrm>
        <a:graphic>
          <a:graphicData uri="http://schemas.openxmlformats.org/presentationml/2006/ole">
            <p:oleObj spid="_x0000_s65590" name="CS ChemDraw Drawing" r:id="rId10" imgW="91035" imgH="328860" progId="ChemDraw.Document.6.0">
              <p:embed/>
            </p:oleObj>
          </a:graphicData>
        </a:graphic>
      </p:graphicFrame>
      <p:graphicFrame>
        <p:nvGraphicFramePr>
          <p:cNvPr id="59" name="Object 5"/>
          <p:cNvGraphicFramePr>
            <a:graphicFrameLocks noChangeAspect="1"/>
          </p:cNvGraphicFramePr>
          <p:nvPr/>
        </p:nvGraphicFramePr>
        <p:xfrm>
          <a:off x="6254067" y="5984478"/>
          <a:ext cx="164198" cy="666046"/>
        </p:xfrm>
        <a:graphic>
          <a:graphicData uri="http://schemas.openxmlformats.org/presentationml/2006/ole">
            <p:oleObj spid="_x0000_s65591" name="CS ChemDraw Drawing" r:id="rId11" imgW="80229" imgH="328590" progId="ChemDraw.Document.6.0">
              <p:embed/>
            </p:oleObj>
          </a:graphicData>
        </a:graphic>
      </p:graphicFrame>
      <p:sp>
        <p:nvSpPr>
          <p:cNvPr id="60" name="Freeform 97"/>
          <p:cNvSpPr>
            <a:spLocks noChangeAspect="1"/>
          </p:cNvSpPr>
          <p:nvPr/>
        </p:nvSpPr>
        <p:spPr bwMode="auto">
          <a:xfrm rot="19974480" flipH="1">
            <a:off x="4169542" y="5438263"/>
            <a:ext cx="731267" cy="137721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241800" y="4934761"/>
            <a:ext cx="467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h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n</a:t>
            </a:r>
            <a:endParaRPr lang="en-US" sz="2000" dirty="0">
              <a:solidFill>
                <a:srgbClr val="FF0000"/>
              </a:solidFill>
              <a:latin typeface="Symbol" pitchFamily="18" charset="2"/>
            </a:endParaRPr>
          </a:p>
        </p:txBody>
      </p:sp>
      <p:graphicFrame>
        <p:nvGraphicFramePr>
          <p:cNvPr id="65552" name="Object 16"/>
          <p:cNvGraphicFramePr>
            <a:graphicFrameLocks noChangeAspect="1"/>
          </p:cNvGraphicFramePr>
          <p:nvPr/>
        </p:nvGraphicFramePr>
        <p:xfrm>
          <a:off x="3670300" y="4816475"/>
          <a:ext cx="187325" cy="679450"/>
        </p:xfrm>
        <a:graphic>
          <a:graphicData uri="http://schemas.openxmlformats.org/presentationml/2006/ole">
            <p:oleObj spid="_x0000_s65592" name="CS ChemDraw Drawing" r:id="rId12" imgW="91035" imgH="328860" progId="ChemDraw.Document.6.0">
              <p:embed/>
            </p:oleObj>
          </a:graphicData>
        </a:graphic>
      </p:graphicFrame>
      <p:sp>
        <p:nvSpPr>
          <p:cNvPr id="63" name="Rectangle 62"/>
          <p:cNvSpPr/>
          <p:nvPr/>
        </p:nvSpPr>
        <p:spPr>
          <a:xfrm>
            <a:off x="6991242" y="2310368"/>
            <a:ext cx="1826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Fluorescence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060700" y="1244600"/>
            <a:ext cx="6083300" cy="25908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371600" y="4660900"/>
            <a:ext cx="7772400" cy="21463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749942" y="5434568"/>
            <a:ext cx="2379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Phosphorescence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 animBg="1"/>
      <p:bldP spid="29" grpId="0"/>
      <p:bldP spid="32" grpId="0"/>
      <p:bldP spid="33" grpId="0"/>
      <p:bldP spid="38" grpId="0" animBg="1"/>
      <p:bldP spid="39" grpId="0"/>
      <p:bldP spid="44" grpId="0"/>
      <p:bldP spid="49" grpId="0"/>
      <p:bldP spid="55" grpId="0"/>
      <p:bldP spid="60" grpId="0" animBg="1"/>
      <p:bldP spid="61" grpId="0"/>
      <p:bldP spid="63" grpId="0"/>
      <p:bldP spid="64" grpId="0" animBg="1"/>
      <p:bldP spid="65" grpId="0" animBg="1"/>
      <p:bldP spid="6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Excitation Spectrum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520987" y="6101797"/>
            <a:ext cx="15990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514370" y="3680817"/>
            <a:ext cx="15990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06970" y="3519709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606558" y="3332474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06558" y="3184428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107642" y="5862021"/>
            <a:ext cx="4299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 smtClean="0"/>
              <a:t>S</a:t>
            </a:r>
            <a:r>
              <a:rPr lang="en-US" sz="2400" i="0" baseline="-25000" dirty="0" smtClean="0"/>
              <a:t>0</a:t>
            </a:r>
            <a:endParaRPr lang="en-US" sz="2400" i="0" baseline="-25000" dirty="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998785" y="3075273"/>
            <a:ext cx="4299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 smtClean="0"/>
              <a:t>S</a:t>
            </a:r>
            <a:r>
              <a:rPr lang="en-US" sz="2400" i="0" baseline="-25000" dirty="0" smtClean="0"/>
              <a:t>1</a:t>
            </a:r>
            <a:endParaRPr lang="en-US" sz="2400" i="0" baseline="-25000" dirty="0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972604" y="3334150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1</a:t>
            </a:r>
            <a:endParaRPr lang="en-US" i="0" baseline="-25000" dirty="0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981313" y="3146915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2</a:t>
            </a:r>
            <a:endParaRPr lang="en-US" i="0" baseline="-25000" dirty="0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7976959" y="2972743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3</a:t>
            </a:r>
            <a:endParaRPr lang="en-US" i="0" baseline="-250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6519946" y="2762067"/>
            <a:ext cx="15990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612546" y="2600959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612134" y="2413724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612134" y="2265678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6004361" y="2156523"/>
            <a:ext cx="4299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 smtClean="0"/>
              <a:t>S</a:t>
            </a:r>
            <a:r>
              <a:rPr lang="en-US" sz="2400" i="0" baseline="-25000" dirty="0" smtClean="0"/>
              <a:t>2</a:t>
            </a:r>
            <a:endParaRPr lang="en-US" sz="2400" i="0" baseline="-25000" dirty="0"/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7978180" y="2415400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1</a:t>
            </a:r>
            <a:endParaRPr lang="en-US" i="0" baseline="-25000" dirty="0"/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7986889" y="2228165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2</a:t>
            </a:r>
            <a:endParaRPr lang="en-US" i="0" baseline="-25000" dirty="0"/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7982535" y="2053993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3</a:t>
            </a:r>
            <a:endParaRPr lang="en-US" i="0" baseline="-25000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967580" y="2569029"/>
            <a:ext cx="0" cy="352550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369891" y="4415619"/>
            <a:ext cx="1371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Absorption</a:t>
            </a:r>
            <a:endParaRPr lang="en-US" sz="2000" b="1" dirty="0">
              <a:solidFill>
                <a:srgbClr val="008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7472671" y="3686618"/>
            <a:ext cx="0" cy="24079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483798" y="4570922"/>
            <a:ext cx="1573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Fluorescence</a:t>
            </a:r>
            <a:endParaRPr lang="en-US" sz="20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7375433" y="2254048"/>
            <a:ext cx="496389" cy="14369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519125" y="2384676"/>
            <a:ext cx="339634" cy="23513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558314" y="2619808"/>
            <a:ext cx="352697" cy="143691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584439" y="2759145"/>
            <a:ext cx="283029" cy="39624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584439" y="3194573"/>
            <a:ext cx="261258" cy="14369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479937" y="3346973"/>
            <a:ext cx="335279" cy="148046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532189" y="3508082"/>
            <a:ext cx="274320" cy="17875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346690" y="2461994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IC</a:t>
            </a:r>
            <a:endParaRPr lang="en-US" b="1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6586638" y="1985553"/>
            <a:ext cx="15990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679238" y="1824445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678826" y="1637210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678826" y="1489164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6027511" y="1380009"/>
            <a:ext cx="4299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 smtClean="0"/>
              <a:t>S</a:t>
            </a:r>
            <a:r>
              <a:rPr lang="en-US" sz="2400" i="0" baseline="-25000" dirty="0" smtClean="0"/>
              <a:t>3</a:t>
            </a:r>
            <a:endParaRPr lang="en-US" sz="2400" i="0" baseline="-25000" dirty="0"/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8044872" y="1638886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1</a:t>
            </a:r>
            <a:endParaRPr lang="en-US" i="0" baseline="-25000" dirty="0"/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8053581" y="1451651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2</a:t>
            </a:r>
            <a:endParaRPr lang="en-US" i="0" baseline="-25000" dirty="0"/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8049227" y="1277479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3</a:t>
            </a:r>
            <a:endParaRPr lang="en-US" i="0" baseline="-25000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7442125" y="1477534"/>
            <a:ext cx="496389" cy="14369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7585817" y="1608162"/>
            <a:ext cx="339634" cy="23513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625006" y="1843294"/>
            <a:ext cx="352697" cy="143691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7192556" y="1669143"/>
            <a:ext cx="0" cy="4432643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6713580" y="3483429"/>
            <a:ext cx="0" cy="2618357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8721" name="Object 1"/>
          <p:cNvGraphicFramePr>
            <a:graphicFrameLocks noChangeAspect="1"/>
          </p:cNvGraphicFramePr>
          <p:nvPr/>
        </p:nvGraphicFramePr>
        <p:xfrm>
          <a:off x="301625" y="1115560"/>
          <a:ext cx="5059363" cy="3806825"/>
        </p:xfrm>
        <a:graphic>
          <a:graphicData uri="http://schemas.openxmlformats.org/presentationml/2006/ole">
            <p:oleObj spid="_x0000_s158721" name="Graph" r:id="rId3" imgW="3901320" imgH="2935800" progId="Origin50.Graph">
              <p:embed/>
            </p:oleObj>
          </a:graphicData>
        </a:graphic>
      </p:graphicFrame>
      <p:cxnSp>
        <p:nvCxnSpPr>
          <p:cNvPr id="55" name="Straight Arrow Connector 54"/>
          <p:cNvCxnSpPr/>
          <p:nvPr/>
        </p:nvCxnSpPr>
        <p:spPr>
          <a:xfrm flipV="1">
            <a:off x="3513180" y="3585029"/>
            <a:ext cx="0" cy="680701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2054494" y="3759200"/>
            <a:ext cx="0" cy="528303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1626323" y="1915886"/>
            <a:ext cx="0" cy="2349847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10"/>
          <p:cNvSpPr txBox="1">
            <a:spLocks noChangeArrowheads="1"/>
          </p:cNvSpPr>
          <p:nvPr/>
        </p:nvSpPr>
        <p:spPr bwMode="auto">
          <a:xfrm>
            <a:off x="3509585" y="3169616"/>
            <a:ext cx="4299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 smtClean="0"/>
              <a:t>S</a:t>
            </a:r>
            <a:r>
              <a:rPr lang="en-US" sz="2400" i="0" baseline="-25000" dirty="0" smtClean="0"/>
              <a:t>1</a:t>
            </a:r>
            <a:endParaRPr lang="en-US" sz="2400" i="0" baseline="-250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2005675" y="3281380"/>
            <a:ext cx="4299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 smtClean="0"/>
              <a:t>S</a:t>
            </a:r>
            <a:r>
              <a:rPr lang="en-US" sz="2400" i="0" baseline="-25000" dirty="0" smtClean="0"/>
              <a:t>2</a:t>
            </a:r>
            <a:endParaRPr lang="en-US" sz="2400" i="0" baseline="-25000" dirty="0"/>
          </a:p>
        </p:txBody>
      </p:sp>
      <p:sp>
        <p:nvSpPr>
          <p:cNvPr id="65" name="Text Box 10"/>
          <p:cNvSpPr txBox="1">
            <a:spLocks noChangeArrowheads="1"/>
          </p:cNvSpPr>
          <p:nvPr/>
        </p:nvSpPr>
        <p:spPr bwMode="auto">
          <a:xfrm>
            <a:off x="1724025" y="1779152"/>
            <a:ext cx="4299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 smtClean="0"/>
              <a:t>S</a:t>
            </a:r>
            <a:r>
              <a:rPr lang="en-US" sz="2400" i="0" baseline="-25000" dirty="0" smtClean="0"/>
              <a:t>3</a:t>
            </a:r>
            <a:endParaRPr lang="en-US" sz="2400" i="0" baseline="-25000" dirty="0"/>
          </a:p>
        </p:txBody>
      </p:sp>
      <p:sp>
        <p:nvSpPr>
          <p:cNvPr id="66" name="Rectangle 65"/>
          <p:cNvSpPr/>
          <p:nvPr/>
        </p:nvSpPr>
        <p:spPr>
          <a:xfrm>
            <a:off x="105692" y="5474059"/>
            <a:ext cx="58451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Fluorescence </a:t>
            </a:r>
            <a:r>
              <a:rPr lang="en-US" sz="2400" dirty="0"/>
              <a:t>emission spectrum is </a:t>
            </a:r>
            <a:r>
              <a:rPr lang="en-US" sz="2400" dirty="0" smtClean="0"/>
              <a:t>the same regardless </a:t>
            </a:r>
            <a:r>
              <a:rPr lang="en-US" sz="2400" dirty="0"/>
              <a:t>of the excitation </a:t>
            </a:r>
            <a:r>
              <a:rPr lang="en-US" sz="2400" dirty="0" smtClean="0"/>
              <a:t>wavelength!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6" grpId="0"/>
      <p:bldP spid="63" grpId="0"/>
      <p:bldP spid="64" grpId="0"/>
      <p:bldP spid="6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Excitation Spectrum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520987" y="6101797"/>
            <a:ext cx="15990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514370" y="3680817"/>
            <a:ext cx="15990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06970" y="3519709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606558" y="3332474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06558" y="3184428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107642" y="5862021"/>
            <a:ext cx="4299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 smtClean="0"/>
              <a:t>S</a:t>
            </a:r>
            <a:r>
              <a:rPr lang="en-US" sz="2400" i="0" baseline="-25000" dirty="0" smtClean="0"/>
              <a:t>0</a:t>
            </a:r>
            <a:endParaRPr lang="en-US" sz="2400" i="0" baseline="-25000" dirty="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998785" y="3075273"/>
            <a:ext cx="4299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 smtClean="0"/>
              <a:t>S</a:t>
            </a:r>
            <a:r>
              <a:rPr lang="en-US" sz="2400" i="0" baseline="-25000" dirty="0" smtClean="0"/>
              <a:t>1</a:t>
            </a:r>
            <a:endParaRPr lang="en-US" sz="2400" i="0" baseline="-25000" dirty="0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972604" y="3334150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1</a:t>
            </a:r>
            <a:endParaRPr lang="en-US" i="0" baseline="-25000" dirty="0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981313" y="3146915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2</a:t>
            </a:r>
            <a:endParaRPr lang="en-US" i="0" baseline="-25000" dirty="0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7976959" y="2972743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3</a:t>
            </a:r>
            <a:endParaRPr lang="en-US" i="0" baseline="-250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6519946" y="2762067"/>
            <a:ext cx="15990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612546" y="2600959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612134" y="2413724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612134" y="2265678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6004361" y="2156523"/>
            <a:ext cx="4299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 smtClean="0"/>
              <a:t>S</a:t>
            </a:r>
            <a:r>
              <a:rPr lang="en-US" sz="2400" i="0" baseline="-25000" dirty="0" smtClean="0"/>
              <a:t>2</a:t>
            </a:r>
            <a:endParaRPr lang="en-US" sz="2400" i="0" baseline="-25000" dirty="0"/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7978180" y="2415400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1</a:t>
            </a:r>
            <a:endParaRPr lang="en-US" i="0" baseline="-25000" dirty="0"/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7986889" y="2228165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2</a:t>
            </a:r>
            <a:endParaRPr lang="en-US" i="0" baseline="-25000" dirty="0"/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7982535" y="2053993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3</a:t>
            </a:r>
            <a:endParaRPr lang="en-US" i="0" baseline="-25000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967580" y="2569029"/>
            <a:ext cx="0" cy="352550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369891" y="4415619"/>
            <a:ext cx="1371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Absorption</a:t>
            </a:r>
            <a:endParaRPr lang="en-US" sz="2000" b="1" dirty="0">
              <a:solidFill>
                <a:srgbClr val="008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7472671" y="3686618"/>
            <a:ext cx="0" cy="24079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483798" y="4570922"/>
            <a:ext cx="1573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Fluorescence</a:t>
            </a:r>
            <a:endParaRPr lang="en-US" sz="20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7375433" y="2254048"/>
            <a:ext cx="496389" cy="14369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519125" y="2384676"/>
            <a:ext cx="339634" cy="23513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558314" y="2619808"/>
            <a:ext cx="352697" cy="143691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584439" y="2759145"/>
            <a:ext cx="283029" cy="39624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584439" y="3194573"/>
            <a:ext cx="261258" cy="14369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479937" y="3346973"/>
            <a:ext cx="335279" cy="148046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532189" y="3508082"/>
            <a:ext cx="274320" cy="17875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346690" y="2461994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IC</a:t>
            </a:r>
            <a:endParaRPr lang="en-US" b="1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6586638" y="1985553"/>
            <a:ext cx="15990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679238" y="1824445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678826" y="1637210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678826" y="1489164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6027511" y="1380009"/>
            <a:ext cx="4299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 smtClean="0"/>
              <a:t>S</a:t>
            </a:r>
            <a:r>
              <a:rPr lang="en-US" sz="2400" i="0" baseline="-25000" dirty="0" smtClean="0"/>
              <a:t>3</a:t>
            </a:r>
            <a:endParaRPr lang="en-US" sz="2400" i="0" baseline="-25000" dirty="0"/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8044872" y="1638886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1</a:t>
            </a:r>
            <a:endParaRPr lang="en-US" i="0" baseline="-25000" dirty="0"/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8053581" y="1451651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2</a:t>
            </a:r>
            <a:endParaRPr lang="en-US" i="0" baseline="-25000" dirty="0"/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8049227" y="1277479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3</a:t>
            </a:r>
            <a:endParaRPr lang="en-US" i="0" baseline="-25000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7442125" y="1477534"/>
            <a:ext cx="496389" cy="14369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7585817" y="1608162"/>
            <a:ext cx="339634" cy="23513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625006" y="1843294"/>
            <a:ext cx="352697" cy="143691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7192556" y="1669143"/>
            <a:ext cx="0" cy="4432643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6713580" y="3483429"/>
            <a:ext cx="0" cy="2618357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285373" y="994233"/>
            <a:ext cx="5260444" cy="2953653"/>
            <a:chOff x="32729" y="1719945"/>
            <a:chExt cx="5177897" cy="2907305"/>
          </a:xfrm>
        </p:grpSpPr>
        <p:pic>
          <p:nvPicPr>
            <p:cNvPr id="6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6112" y="1719945"/>
              <a:ext cx="5094514" cy="2907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TextBox 61"/>
            <p:cNvSpPr txBox="1"/>
            <p:nvPr/>
          </p:nvSpPr>
          <p:spPr>
            <a:xfrm rot="16200000">
              <a:off x="-643588" y="2725558"/>
              <a:ext cx="1761388" cy="408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Absorbance</a:t>
              </a:r>
              <a:endParaRPr lang="en-US" b="1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584657" y="4196807"/>
            <a:ext cx="4538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Fluorescence </a:t>
            </a:r>
            <a:r>
              <a:rPr lang="en-US" dirty="0"/>
              <a:t>emission spectrum is </a:t>
            </a:r>
            <a:r>
              <a:rPr lang="en-US" dirty="0" smtClean="0"/>
              <a:t>the same regardless </a:t>
            </a:r>
            <a:r>
              <a:rPr lang="en-US" dirty="0"/>
              <a:t>of the excitation </a:t>
            </a:r>
            <a:r>
              <a:rPr lang="en-US" dirty="0" smtClean="0"/>
              <a:t>wavelength!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1119259" y="5275238"/>
            <a:ext cx="3412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But intensity changes!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Excitation Spectrum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11820" y="1923146"/>
            <a:ext cx="5935029" cy="3360053"/>
            <a:chOff x="75310" y="1719945"/>
            <a:chExt cx="5135316" cy="2907305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6112" y="1719945"/>
              <a:ext cx="5094514" cy="2907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 rot="16200000">
              <a:off x="-632285" y="2643808"/>
              <a:ext cx="1761388" cy="346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Absorbance</a:t>
              </a:r>
              <a:endParaRPr lang="en-US" sz="2000" b="1" dirty="0"/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>
            <a:off x="5763368" y="1698179"/>
            <a:ext cx="0" cy="10725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77934" y="886834"/>
            <a:ext cx="2428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Monitor emission (Fixed 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011425" y="5399309"/>
            <a:ext cx="312661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74784" y="5417397"/>
            <a:ext cx="3882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Scan Through Excitation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 l</a:t>
            </a:r>
            <a:endParaRPr lang="en-US" sz="2400" dirty="0">
              <a:solidFill>
                <a:srgbClr val="FF0000"/>
              </a:solidFill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Measuring Excitation Spectra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grpSp>
        <p:nvGrpSpPr>
          <p:cNvPr id="21" name="Group 29"/>
          <p:cNvGrpSpPr/>
          <p:nvPr/>
        </p:nvGrpSpPr>
        <p:grpSpPr>
          <a:xfrm>
            <a:off x="87085" y="1702089"/>
            <a:ext cx="4499447" cy="3669884"/>
            <a:chOff x="620661" y="828981"/>
            <a:chExt cx="6367417" cy="5193449"/>
          </a:xfrm>
        </p:grpSpPr>
        <p:pic>
          <p:nvPicPr>
            <p:cNvPr id="3" name="Picture 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4602" y="3650070"/>
              <a:ext cx="2193280" cy="1657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5784535" y="4113499"/>
              <a:ext cx="801322" cy="450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0"/>
                <a:t>PMT</a:t>
              </a: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1461001" y="2141708"/>
            <a:ext cx="2101443" cy="1447781"/>
          </p:xfrm>
          <a:graphic>
            <a:graphicData uri="http://schemas.openxmlformats.org/presentationml/2006/ole">
              <p:oleObj spid="_x0000_s212994" name="Bitmap Image" r:id="rId4" imgW="1800476" imgH="1486107" progId="PBrush">
                <p:embed/>
              </p:oleObj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4072048" y="3553475"/>
            <a:ext cx="1712487" cy="1753904"/>
          </p:xfrm>
          <a:graphic>
            <a:graphicData uri="http://schemas.openxmlformats.org/presentationml/2006/ole">
              <p:oleObj spid="_x0000_s212995" name="Bitmap Image" r:id="rId5" imgW="1467055" imgH="1800476" progId="PBrush">
                <p:embed/>
              </p:oleObj>
            </a:graphicData>
          </a:graphic>
        </p:graphicFrame>
        <p:graphicFrame>
          <p:nvGraphicFramePr>
            <p:cNvPr id="7" name="Object 7"/>
            <p:cNvGraphicFramePr>
              <a:graphicFrameLocks noChangeAspect="1"/>
            </p:cNvGraphicFramePr>
            <p:nvPr/>
          </p:nvGraphicFramePr>
          <p:xfrm>
            <a:off x="1461001" y="1399811"/>
            <a:ext cx="979593" cy="540217"/>
          </p:xfrm>
          <a:graphic>
            <a:graphicData uri="http://schemas.openxmlformats.org/presentationml/2006/ole">
              <p:oleObj spid="_x0000_s212996" name="Bitmap Image" r:id="rId6" imgW="1133633" imgH="752381" progId="PBrush">
                <p:embed/>
              </p:oleObj>
            </a:graphicData>
          </a:graphic>
        </p:graphicFrame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2174087" y="1250350"/>
              <a:ext cx="176471" cy="756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V="1">
              <a:off x="2440594" y="1399811"/>
              <a:ext cx="178271" cy="738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2528829" y="1696929"/>
              <a:ext cx="178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2440594" y="1918419"/>
              <a:ext cx="178271" cy="756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2174087" y="2067878"/>
              <a:ext cx="88235" cy="738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V="1">
              <a:off x="2039032" y="5037270"/>
              <a:ext cx="489797" cy="5456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1276101" y="828981"/>
              <a:ext cx="147341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b="0" dirty="0"/>
                <a:t>Xenon </a:t>
              </a:r>
              <a:r>
                <a:rPr lang="en-US" sz="2000" b="0" dirty="0" smtClean="0"/>
                <a:t>Lamp</a:t>
              </a:r>
              <a:endParaRPr lang="en-US" sz="2000" b="0" dirty="0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784535" y="4718542"/>
              <a:ext cx="605043" cy="25930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448140" y="1655306"/>
              <a:ext cx="1834654" cy="690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0" dirty="0"/>
                <a:t>Excitation</a:t>
              </a:r>
            </a:p>
            <a:p>
              <a:r>
                <a:rPr lang="en-US" sz="1400" b="0" dirty="0" err="1"/>
                <a:t>Monochromator</a:t>
              </a:r>
              <a:endParaRPr lang="en-US" sz="1400" b="0" dirty="0"/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4561900" y="2803541"/>
              <a:ext cx="1967422" cy="740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0" dirty="0"/>
                <a:t>Emission</a:t>
              </a:r>
            </a:p>
            <a:p>
              <a:r>
                <a:rPr lang="en-US" sz="1400" b="0" dirty="0" err="1"/>
                <a:t>Monochromator</a:t>
              </a:r>
              <a:endParaRPr lang="en-US" sz="1400" b="0" dirty="0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433989" y="5496454"/>
              <a:ext cx="1082256" cy="45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0" dirty="0" smtClean="0"/>
                <a:t>Sample</a:t>
              </a:r>
              <a:endParaRPr lang="en-US" sz="2000" b="0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154728" y="2199591"/>
              <a:ext cx="667455" cy="572438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 rot="16200000">
              <a:off x="75632" y="1971113"/>
              <a:ext cx="1612719" cy="5226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Ex Grating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 flipV="1">
              <a:off x="5069615" y="5023052"/>
              <a:ext cx="189231" cy="485343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5146978" y="5499768"/>
              <a:ext cx="1841100" cy="52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 smtClean="0">
                  <a:solidFill>
                    <a:srgbClr val="0000FF"/>
                  </a:solidFill>
                </a:rPr>
                <a:t>Em</a:t>
              </a:r>
              <a:r>
                <a:rPr lang="en-US" dirty="0" smtClean="0">
                  <a:solidFill>
                    <a:srgbClr val="0000FF"/>
                  </a:solidFill>
                </a:rPr>
                <a:t> Grating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731659" y="1082769"/>
            <a:ext cx="4528453" cy="4437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13" indent="-290513">
              <a:spcAft>
                <a:spcPts val="1000"/>
              </a:spcAft>
            </a:pPr>
            <a:r>
              <a:rPr lang="en-US" sz="2400" b="1" u="sng" dirty="0" smtClean="0"/>
              <a:t>Procedure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1)  </a:t>
            </a:r>
            <a:r>
              <a:rPr lang="en-US" sz="2000" dirty="0" smtClean="0"/>
              <a:t>Shift emission grating to desired wavelength (monitor emission max)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2)  </a:t>
            </a:r>
            <a:r>
              <a:rPr lang="en-US" sz="2000" dirty="0" smtClean="0"/>
              <a:t>Shift excitation grating to stating wavelength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3)  </a:t>
            </a:r>
            <a:r>
              <a:rPr lang="en-US" sz="2000" dirty="0" smtClean="0"/>
              <a:t>Light source on</a:t>
            </a:r>
            <a:endParaRPr lang="en-US" sz="2000" b="1" dirty="0" smtClean="0">
              <a:solidFill>
                <a:srgbClr val="7030A0"/>
              </a:solidFill>
            </a:endParaRP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4)  </a:t>
            </a:r>
            <a:r>
              <a:rPr lang="en-US" sz="2000" dirty="0" smtClean="0"/>
              <a:t>Light Hits the Sample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5)  </a:t>
            </a:r>
            <a:r>
              <a:rPr lang="en-US" sz="2000" dirty="0" smtClean="0"/>
              <a:t>Emission from the sample enters emission </a:t>
            </a:r>
            <a:r>
              <a:rPr lang="en-US" sz="2000" dirty="0" err="1" smtClean="0"/>
              <a:t>monochromator</a:t>
            </a:r>
            <a:endParaRPr lang="en-US" sz="2000" dirty="0" smtClean="0"/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6)  </a:t>
            </a:r>
            <a:r>
              <a:rPr lang="en-US" sz="2000" dirty="0" smtClean="0"/>
              <a:t>Detect emitted light at PMT</a:t>
            </a:r>
          </a:p>
          <a:p>
            <a:pPr marL="508000" indent="-290513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7)  </a:t>
            </a:r>
            <a:r>
              <a:rPr lang="en-US" sz="2000" dirty="0" smtClean="0"/>
              <a:t>Raster excitation grating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605385" y="195256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3</a:t>
            </a:r>
            <a:endParaRPr lang="en-US" sz="2400" dirty="0"/>
          </a:p>
        </p:txBody>
      </p:sp>
      <p:sp>
        <p:nvSpPr>
          <p:cNvPr id="39" name="Rectangle 38"/>
          <p:cNvSpPr/>
          <p:nvPr/>
        </p:nvSpPr>
        <p:spPr>
          <a:xfrm>
            <a:off x="407957" y="293227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2</a:t>
            </a:r>
            <a:endParaRPr lang="en-US" sz="2400" dirty="0"/>
          </a:p>
        </p:txBody>
      </p:sp>
      <p:sp>
        <p:nvSpPr>
          <p:cNvPr id="41" name="Rectangle 40"/>
          <p:cNvSpPr/>
          <p:nvPr/>
        </p:nvSpPr>
        <p:spPr>
          <a:xfrm>
            <a:off x="1525557" y="480461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4</a:t>
            </a:r>
            <a:endParaRPr lang="en-US" sz="2400" dirty="0"/>
          </a:p>
        </p:txBody>
      </p:sp>
      <p:sp>
        <p:nvSpPr>
          <p:cNvPr id="42" name="Rectangle 41"/>
          <p:cNvSpPr/>
          <p:nvPr/>
        </p:nvSpPr>
        <p:spPr>
          <a:xfrm>
            <a:off x="2374642" y="479736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5</a:t>
            </a:r>
            <a:endParaRPr lang="en-US" sz="2400" dirty="0"/>
          </a:p>
        </p:txBody>
      </p:sp>
      <p:sp>
        <p:nvSpPr>
          <p:cNvPr id="43" name="Rectangle 42"/>
          <p:cNvSpPr/>
          <p:nvPr/>
        </p:nvSpPr>
        <p:spPr>
          <a:xfrm>
            <a:off x="2918928" y="481913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1</a:t>
            </a:r>
            <a:endParaRPr lang="en-US" sz="2400" dirty="0"/>
          </a:p>
        </p:txBody>
      </p:sp>
      <p:sp>
        <p:nvSpPr>
          <p:cNvPr id="44" name="Rectangle 43"/>
          <p:cNvSpPr/>
          <p:nvPr/>
        </p:nvSpPr>
        <p:spPr>
          <a:xfrm>
            <a:off x="4174414" y="426033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6</a:t>
            </a:r>
            <a:endParaRPr lang="en-US" sz="2400" dirty="0"/>
          </a:p>
        </p:txBody>
      </p:sp>
      <p:sp>
        <p:nvSpPr>
          <p:cNvPr id="45" name="Rectangle 44"/>
          <p:cNvSpPr/>
          <p:nvPr/>
        </p:nvSpPr>
        <p:spPr>
          <a:xfrm>
            <a:off x="406143" y="318323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7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Excitation Spectrum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graphicFrame>
        <p:nvGraphicFramePr>
          <p:cNvPr id="198659" name="Object 3"/>
          <p:cNvGraphicFramePr>
            <a:graphicFrameLocks noChangeAspect="1"/>
          </p:cNvGraphicFramePr>
          <p:nvPr/>
        </p:nvGraphicFramePr>
        <p:xfrm>
          <a:off x="417453" y="1386536"/>
          <a:ext cx="3902193" cy="2935376"/>
        </p:xfrm>
        <a:graphic>
          <a:graphicData uri="http://schemas.openxmlformats.org/presentationml/2006/ole">
            <p:oleObj spid="_x0000_s198659" name="Graph" r:id="rId3" imgW="3901320" imgH="2935800" progId="Origin50.Graph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53126" y="5000172"/>
            <a:ext cx="7779653" cy="95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dirty="0" smtClean="0"/>
              <a:t>If emitting from a single species:</a:t>
            </a:r>
          </a:p>
          <a:p>
            <a:pPr marL="347663"/>
            <a:r>
              <a:rPr lang="en-US" sz="2400" b="1" dirty="0" smtClean="0"/>
              <a:t>Excitation spectrum should match absorption spectrum!</a:t>
            </a:r>
          </a:p>
        </p:txBody>
      </p:sp>
      <p:graphicFrame>
        <p:nvGraphicFramePr>
          <p:cNvPr id="198660" name="Object 4"/>
          <p:cNvGraphicFramePr>
            <a:graphicFrameLocks noChangeAspect="1"/>
          </p:cNvGraphicFramePr>
          <p:nvPr/>
        </p:nvGraphicFramePr>
        <p:xfrm>
          <a:off x="4797426" y="1357313"/>
          <a:ext cx="3923028" cy="2951811"/>
        </p:xfrm>
        <a:graphic>
          <a:graphicData uri="http://schemas.openxmlformats.org/presentationml/2006/ole">
            <p:oleObj spid="_x0000_s198660" name="Graph" r:id="rId4" imgW="3901320" imgH="2935800" progId="Origin50.Graph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5879538" y="1110734"/>
            <a:ext cx="2181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Absorption Spectrum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85338" y="1136134"/>
            <a:ext cx="2054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Excitation Spectrum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3128" y="1242876"/>
            <a:ext cx="5386117" cy="279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Fluorometer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3260" y="2095165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6219" y="3890893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1437" y="2252976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1366" y="3824395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7890" y="161473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1029383" y="2848495"/>
            <a:ext cx="3611562" cy="3944670"/>
            <a:chOff x="356283" y="3318763"/>
            <a:chExt cx="3611562" cy="3944670"/>
          </a:xfrm>
        </p:grpSpPr>
        <p:sp>
          <p:nvSpPr>
            <p:cNvPr id="6" name="TextBox 5"/>
            <p:cNvSpPr txBox="1"/>
            <p:nvPr/>
          </p:nvSpPr>
          <p:spPr>
            <a:xfrm>
              <a:off x="356283" y="3318763"/>
              <a:ext cx="3611562" cy="3944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spcAft>
                  <a:spcPts val="1000"/>
                </a:spcAft>
              </a:pPr>
              <a:r>
                <a:rPr lang="en-US" sz="2400" b="1" dirty="0" smtClean="0"/>
                <a:t>Components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1)  </a:t>
              </a:r>
              <a:r>
                <a:rPr lang="en-US" sz="2400" dirty="0" smtClean="0"/>
                <a:t>Light source 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2)  </a:t>
              </a:r>
              <a:r>
                <a:rPr lang="en-US" sz="2400" dirty="0" err="1" smtClean="0"/>
                <a:t>Monochrometer</a:t>
              </a:r>
              <a:endParaRPr lang="en-US" sz="2400" dirty="0" smtClean="0"/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3)  </a:t>
              </a:r>
              <a:r>
                <a:rPr lang="en-US" sz="2400" dirty="0" smtClean="0"/>
                <a:t>Sample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4)  </a:t>
              </a:r>
              <a:r>
                <a:rPr lang="en-US" sz="2400" dirty="0" smtClean="0"/>
                <a:t>Detector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/>
                <a:t>5)  Filters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/>
                <a:t>6)  Slits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/>
                <a:t>7)  </a:t>
              </a:r>
              <a:r>
                <a:rPr lang="en-US" sz="2400" dirty="0" err="1" smtClean="0"/>
                <a:t>Polarizers</a:t>
              </a:r>
              <a:endParaRPr lang="en-US" sz="2400" dirty="0" smtClean="0"/>
            </a:p>
          </p:txBody>
        </p:sp>
        <p:pic>
          <p:nvPicPr>
            <p:cNvPr id="143367" name="Picture 7" descr="http://leeequities.com/wp-content/uploads/2012/08/green-check-m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47950" y="3781425"/>
              <a:ext cx="449179" cy="512761"/>
            </a:xfrm>
            <a:prstGeom prst="rect">
              <a:avLst/>
            </a:prstGeom>
            <a:noFill/>
          </p:spPr>
        </p:pic>
        <p:pic>
          <p:nvPicPr>
            <p:cNvPr id="17" name="Picture 7" descr="http://leeequities.com/wp-content/uploads/2012/08/green-check-m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81350" y="4289427"/>
              <a:ext cx="449179" cy="512761"/>
            </a:xfrm>
            <a:prstGeom prst="rect">
              <a:avLst/>
            </a:prstGeom>
            <a:noFill/>
          </p:spPr>
        </p:pic>
        <p:pic>
          <p:nvPicPr>
            <p:cNvPr id="18" name="Picture 7" descr="http://leeequities.com/wp-content/uploads/2012/08/green-check-m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38375" y="5299077"/>
              <a:ext cx="449179" cy="51276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10877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Samples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2401" y="1136650"/>
            <a:ext cx="1558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Solutions</a:t>
            </a:r>
            <a:endParaRPr lang="en-US" sz="2400" dirty="0"/>
          </a:p>
        </p:txBody>
      </p:sp>
      <p:pic>
        <p:nvPicPr>
          <p:cNvPr id="172035" name="Picture 3" descr="http://www.aist.go.jp/aist_e/aist_today/2006_21/pict/p2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320" y="1612900"/>
            <a:ext cx="3692080" cy="1922958"/>
          </a:xfrm>
          <a:prstGeom prst="rect">
            <a:avLst/>
          </a:prstGeom>
          <a:noFill/>
        </p:spPr>
      </p:pic>
      <p:pic>
        <p:nvPicPr>
          <p:cNvPr id="1720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" y="4556125"/>
            <a:ext cx="370867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638301" y="4095750"/>
            <a:ext cx="1558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Powders</a:t>
            </a:r>
            <a:endParaRPr lang="en-US" sz="2400" dirty="0"/>
          </a:p>
        </p:txBody>
      </p:sp>
      <p:pic>
        <p:nvPicPr>
          <p:cNvPr id="17203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7138" y="2136774"/>
            <a:ext cx="3680756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096001" y="1149350"/>
            <a:ext cx="1558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Thin Films</a:t>
            </a:r>
            <a:endParaRPr lang="en-US" sz="2400" dirty="0"/>
          </a:p>
        </p:txBody>
      </p:sp>
      <p:pic>
        <p:nvPicPr>
          <p:cNvPr id="172041" name="Picture 9" descr="http://mkafluorescence.org/MKA/images/scheeliteM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4975" y="4614145"/>
            <a:ext cx="2943225" cy="194223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045201" y="4087167"/>
            <a:ext cx="1558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Crystals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46088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Solution Fluorescence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26450" y="1526820"/>
            <a:ext cx="4347026" cy="2714980"/>
            <a:chOff x="-205351" y="993420"/>
            <a:chExt cx="5349635" cy="3341170"/>
          </a:xfrm>
        </p:grpSpPr>
        <p:sp>
          <p:nvSpPr>
            <p:cNvPr id="5" name="Cube 4"/>
            <p:cNvSpPr/>
            <p:nvPr/>
          </p:nvSpPr>
          <p:spPr>
            <a:xfrm>
              <a:off x="2198316" y="1531416"/>
              <a:ext cx="1018205" cy="1155558"/>
            </a:xfrm>
            <a:prstGeom prst="cube">
              <a:avLst/>
            </a:prstGeom>
            <a:solidFill>
              <a:srgbClr val="00CC00"/>
            </a:solidFill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98144" y="993420"/>
              <a:ext cx="1733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Source</a:t>
              </a:r>
              <a:endParaRPr lang="en-US" sz="2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28378" y="2154008"/>
              <a:ext cx="569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00FF"/>
                  </a:solidFill>
                </a:rPr>
                <a:t>h</a:t>
              </a:r>
              <a:r>
                <a:rPr lang="en-US" dirty="0" err="1" smtClean="0">
                  <a:solidFill>
                    <a:srgbClr val="0000FF"/>
                  </a:solidFill>
                  <a:latin typeface="Symbol" pitchFamily="18" charset="2"/>
                </a:rPr>
                <a:t>n</a:t>
              </a:r>
              <a:endParaRPr lang="en-US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205351" y="3508023"/>
              <a:ext cx="20346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Sample</a:t>
              </a:r>
              <a:endParaRPr 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90008" y="2312106"/>
              <a:ext cx="23542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Detector</a:t>
              </a:r>
              <a:endParaRPr lang="en-US" sz="2000" dirty="0"/>
            </a:p>
          </p:txBody>
        </p:sp>
        <p:sp>
          <p:nvSpPr>
            <p:cNvPr id="10" name="Cube 9"/>
            <p:cNvSpPr/>
            <p:nvPr/>
          </p:nvSpPr>
          <p:spPr>
            <a:xfrm>
              <a:off x="3393090" y="2816624"/>
              <a:ext cx="1018205" cy="1155558"/>
            </a:xfrm>
            <a:prstGeom prst="cube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Freeform 97"/>
            <p:cNvSpPr>
              <a:spLocks noChangeAspect="1"/>
            </p:cNvSpPr>
            <p:nvPr/>
          </p:nvSpPr>
          <p:spPr bwMode="auto">
            <a:xfrm rot="8073558" flipH="1">
              <a:off x="1372931" y="2633919"/>
              <a:ext cx="1375966" cy="259137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57150">
              <a:solidFill>
                <a:srgbClr val="0000FF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430332" y="2062276"/>
              <a:ext cx="299442" cy="31022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7621" y="2110091"/>
              <a:ext cx="120250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</a:rPr>
                <a:t>Excitation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00820" y="3934480"/>
              <a:ext cx="11047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8000"/>
                  </a:solidFill>
                </a:rPr>
                <a:t>Emission</a:t>
              </a:r>
              <a:endParaRPr lang="en-US" sz="2000" dirty="0">
                <a:solidFill>
                  <a:srgbClr val="008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51319" y="3584814"/>
              <a:ext cx="569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8000"/>
                  </a:solidFill>
                </a:rPr>
                <a:t>h</a:t>
              </a:r>
              <a:r>
                <a:rPr lang="en-US" dirty="0" err="1" smtClean="0">
                  <a:solidFill>
                    <a:srgbClr val="008000"/>
                  </a:solidFill>
                  <a:latin typeface="Symbol" pitchFamily="18" charset="2"/>
                </a:rPr>
                <a:t>n</a:t>
              </a:r>
              <a:endParaRPr lang="en-US" dirty="0">
                <a:solidFill>
                  <a:srgbClr val="008000"/>
                </a:solidFill>
                <a:latin typeface="Symbol" pitchFamily="18" charset="2"/>
              </a:endParaRPr>
            </a:p>
          </p:txBody>
        </p:sp>
        <p:sp>
          <p:nvSpPr>
            <p:cNvPr id="14" name="Cube 13"/>
            <p:cNvSpPr/>
            <p:nvPr/>
          </p:nvSpPr>
          <p:spPr>
            <a:xfrm>
              <a:off x="1369668" y="2748432"/>
              <a:ext cx="459665" cy="1155558"/>
            </a:xfrm>
            <a:prstGeom prst="cube">
              <a:avLst>
                <a:gd name="adj" fmla="val 31624"/>
              </a:avLst>
            </a:prstGeom>
            <a:solidFill>
              <a:srgbClr val="FFC000">
                <a:alpha val="58039"/>
              </a:srgb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3" name="Group 18"/>
            <p:cNvGrpSpPr/>
            <p:nvPr/>
          </p:nvGrpSpPr>
          <p:grpSpPr>
            <a:xfrm>
              <a:off x="1970768" y="3293331"/>
              <a:ext cx="1338728" cy="367076"/>
              <a:chOff x="3226602" y="5921186"/>
              <a:chExt cx="828465" cy="191735"/>
            </a:xfrm>
          </p:grpSpPr>
          <p:sp>
            <p:nvSpPr>
              <p:cNvPr id="20" name="Freeform 97"/>
              <p:cNvSpPr>
                <a:spLocks noChangeAspect="1"/>
              </p:cNvSpPr>
              <p:nvPr/>
            </p:nvSpPr>
            <p:spPr bwMode="auto">
              <a:xfrm rot="324265" flipH="1">
                <a:off x="3239303" y="5921186"/>
                <a:ext cx="815764" cy="153634"/>
              </a:xfrm>
              <a:custGeom>
                <a:avLst/>
                <a:gdLst>
                  <a:gd name="T0" fmla="*/ 0 w 389"/>
                  <a:gd name="T1" fmla="*/ 2147483647 h 177"/>
                  <a:gd name="T2" fmla="*/ 2147483647 w 389"/>
                  <a:gd name="T3" fmla="*/ 2147483647 h 177"/>
                  <a:gd name="T4" fmla="*/ 2147483647 w 389"/>
                  <a:gd name="T5" fmla="*/ 2147483647 h 177"/>
                  <a:gd name="T6" fmla="*/ 2147483647 w 389"/>
                  <a:gd name="T7" fmla="*/ 2147483647 h 177"/>
                  <a:gd name="T8" fmla="*/ 2147483647 w 389"/>
                  <a:gd name="T9" fmla="*/ 2147483647 h 177"/>
                  <a:gd name="T10" fmla="*/ 2147483647 w 389"/>
                  <a:gd name="T11" fmla="*/ 2147483647 h 177"/>
                  <a:gd name="T12" fmla="*/ 2147483647 w 389"/>
                  <a:gd name="T13" fmla="*/ 2147483647 h 177"/>
                  <a:gd name="T14" fmla="*/ 2147483647 w 389"/>
                  <a:gd name="T15" fmla="*/ 2147483647 h 177"/>
                  <a:gd name="T16" fmla="*/ 2147483647 w 389"/>
                  <a:gd name="T17" fmla="*/ 2147483647 h 1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9"/>
                  <a:gd name="T28" fmla="*/ 0 h 177"/>
                  <a:gd name="T29" fmla="*/ 389 w 389"/>
                  <a:gd name="T30" fmla="*/ 177 h 1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9" h="177">
                    <a:moveTo>
                      <a:pt x="0" y="3"/>
                    </a:moveTo>
                    <a:cubicBezTo>
                      <a:pt x="0" y="3"/>
                      <a:pt x="77" y="31"/>
                      <a:pt x="97" y="41"/>
                    </a:cubicBezTo>
                    <a:cubicBezTo>
                      <a:pt x="117" y="51"/>
                      <a:pt x="109" y="45"/>
                      <a:pt x="118" y="63"/>
                    </a:cubicBezTo>
                    <a:cubicBezTo>
                      <a:pt x="127" y="81"/>
                      <a:pt x="136" y="159"/>
                      <a:pt x="149" y="149"/>
                    </a:cubicBezTo>
                    <a:cubicBezTo>
                      <a:pt x="162" y="139"/>
                      <a:pt x="182" y="0"/>
                      <a:pt x="197" y="5"/>
                    </a:cubicBezTo>
                    <a:cubicBezTo>
                      <a:pt x="212" y="10"/>
                      <a:pt x="221" y="177"/>
                      <a:pt x="237" y="177"/>
                    </a:cubicBezTo>
                    <a:cubicBezTo>
                      <a:pt x="253" y="177"/>
                      <a:pt x="276" y="10"/>
                      <a:pt x="293" y="5"/>
                    </a:cubicBezTo>
                    <a:cubicBezTo>
                      <a:pt x="310" y="0"/>
                      <a:pt x="325" y="141"/>
                      <a:pt x="341" y="149"/>
                    </a:cubicBezTo>
                    <a:cubicBezTo>
                      <a:pt x="357" y="157"/>
                      <a:pt x="373" y="105"/>
                      <a:pt x="389" y="53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rgbClr val="FF0000">
                    <a:alpha val="40000"/>
                  </a:srgbClr>
                </a:solidFill>
                <a:round/>
                <a:headEnd type="triangle" w="med" len="lg"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97"/>
              <p:cNvSpPr>
                <a:spLocks noChangeAspect="1"/>
              </p:cNvSpPr>
              <p:nvPr/>
            </p:nvSpPr>
            <p:spPr bwMode="auto">
              <a:xfrm rot="324265" flipH="1">
                <a:off x="3226602" y="5959287"/>
                <a:ext cx="815764" cy="153634"/>
              </a:xfrm>
              <a:custGeom>
                <a:avLst/>
                <a:gdLst>
                  <a:gd name="T0" fmla="*/ 0 w 389"/>
                  <a:gd name="T1" fmla="*/ 2147483647 h 177"/>
                  <a:gd name="T2" fmla="*/ 2147483647 w 389"/>
                  <a:gd name="T3" fmla="*/ 2147483647 h 177"/>
                  <a:gd name="T4" fmla="*/ 2147483647 w 389"/>
                  <a:gd name="T5" fmla="*/ 2147483647 h 177"/>
                  <a:gd name="T6" fmla="*/ 2147483647 w 389"/>
                  <a:gd name="T7" fmla="*/ 2147483647 h 177"/>
                  <a:gd name="T8" fmla="*/ 2147483647 w 389"/>
                  <a:gd name="T9" fmla="*/ 2147483647 h 177"/>
                  <a:gd name="T10" fmla="*/ 2147483647 w 389"/>
                  <a:gd name="T11" fmla="*/ 2147483647 h 177"/>
                  <a:gd name="T12" fmla="*/ 2147483647 w 389"/>
                  <a:gd name="T13" fmla="*/ 2147483647 h 177"/>
                  <a:gd name="T14" fmla="*/ 2147483647 w 389"/>
                  <a:gd name="T15" fmla="*/ 2147483647 h 177"/>
                  <a:gd name="T16" fmla="*/ 2147483647 w 389"/>
                  <a:gd name="T17" fmla="*/ 2147483647 h 1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9"/>
                  <a:gd name="T28" fmla="*/ 0 h 177"/>
                  <a:gd name="T29" fmla="*/ 389 w 389"/>
                  <a:gd name="T30" fmla="*/ 177 h 1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9" h="177">
                    <a:moveTo>
                      <a:pt x="0" y="3"/>
                    </a:moveTo>
                    <a:cubicBezTo>
                      <a:pt x="0" y="3"/>
                      <a:pt x="77" y="31"/>
                      <a:pt x="97" y="41"/>
                    </a:cubicBezTo>
                    <a:cubicBezTo>
                      <a:pt x="117" y="51"/>
                      <a:pt x="109" y="45"/>
                      <a:pt x="118" y="63"/>
                    </a:cubicBezTo>
                    <a:cubicBezTo>
                      <a:pt x="127" y="81"/>
                      <a:pt x="136" y="159"/>
                      <a:pt x="149" y="149"/>
                    </a:cubicBezTo>
                    <a:cubicBezTo>
                      <a:pt x="162" y="139"/>
                      <a:pt x="182" y="0"/>
                      <a:pt x="197" y="5"/>
                    </a:cubicBezTo>
                    <a:cubicBezTo>
                      <a:pt x="212" y="10"/>
                      <a:pt x="221" y="177"/>
                      <a:pt x="237" y="177"/>
                    </a:cubicBezTo>
                    <a:cubicBezTo>
                      <a:pt x="253" y="177"/>
                      <a:pt x="276" y="10"/>
                      <a:pt x="293" y="5"/>
                    </a:cubicBezTo>
                    <a:cubicBezTo>
                      <a:pt x="310" y="0"/>
                      <a:pt x="325" y="141"/>
                      <a:pt x="341" y="149"/>
                    </a:cubicBezTo>
                    <a:cubicBezTo>
                      <a:pt x="357" y="157"/>
                      <a:pt x="373" y="105"/>
                      <a:pt x="389" y="53"/>
                    </a:cubicBezTo>
                  </a:path>
                </a:pathLst>
              </a:custGeom>
              <a:noFill/>
              <a:ln w="57150">
                <a:solidFill>
                  <a:srgbClr val="008000">
                    <a:alpha val="40000"/>
                  </a:srgbClr>
                </a:solidFill>
                <a:round/>
                <a:headEnd type="triangle" w="med" len="lg"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5872163" y="2408635"/>
            <a:ext cx="1524000" cy="1350963"/>
          </a:xfrm>
          <a:prstGeom prst="rect">
            <a:avLst/>
          </a:prstGeom>
          <a:solidFill>
            <a:srgbClr val="FFC000">
              <a:alpha val="4902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634471" y="1934018"/>
            <a:ext cx="0" cy="2407910"/>
          </a:xfrm>
          <a:prstGeom prst="straightConnector1">
            <a:avLst/>
          </a:prstGeom>
          <a:ln w="76200">
            <a:solidFill>
              <a:srgbClr val="0000FF">
                <a:alpha val="72157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342337" y="1557909"/>
            <a:ext cx="16426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Excitation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Beam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66323" y="952499"/>
            <a:ext cx="1577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Top View</a:t>
            </a:r>
            <a:endParaRPr lang="en-US" sz="2400" dirty="0" smtClean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743700" y="2578100"/>
            <a:ext cx="876300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769100" y="2794000"/>
            <a:ext cx="876300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731000" y="3022600"/>
            <a:ext cx="876300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845300" y="3238500"/>
            <a:ext cx="876300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743700" y="3467100"/>
            <a:ext cx="876300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769100" y="3683000"/>
            <a:ext cx="876300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031437" y="1913509"/>
            <a:ext cx="1642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6600"/>
                </a:solidFill>
              </a:rPr>
              <a:t>Emission</a:t>
            </a:r>
            <a:endParaRPr lang="en-US" sz="2400" dirty="0">
              <a:solidFill>
                <a:srgbClr val="006600"/>
              </a:solidFill>
            </a:endParaRPr>
          </a:p>
        </p:txBody>
      </p:sp>
      <p:sp>
        <p:nvSpPr>
          <p:cNvPr id="47" name="Left Brace 46"/>
          <p:cNvSpPr/>
          <p:nvPr/>
        </p:nvSpPr>
        <p:spPr>
          <a:xfrm rot="16200000">
            <a:off x="6705600" y="3803650"/>
            <a:ext cx="723900" cy="635000"/>
          </a:xfrm>
          <a:prstGeom prst="leftBrace">
            <a:avLst>
              <a:gd name="adj1" fmla="val 1633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090023" y="4597399"/>
            <a:ext cx="3977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non-emitting molecules</a:t>
            </a:r>
          </a:p>
          <a:p>
            <a:pPr algn="ctr"/>
            <a:r>
              <a:rPr lang="en-US" sz="2000" dirty="0" smtClean="0"/>
              <a:t>filter effect</a:t>
            </a:r>
          </a:p>
          <a:p>
            <a:pPr algn="ctr"/>
            <a:r>
              <a:rPr lang="en-US" sz="2000" dirty="0" smtClean="0"/>
              <a:t>“self”-absorption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3" grpId="0"/>
      <p:bldP spid="34" grpId="0"/>
      <p:bldP spid="44" grpId="0"/>
      <p:bldP spid="47" grpId="0" animBg="1"/>
      <p:bldP spid="4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7132" y="876299"/>
            <a:ext cx="4628002" cy="316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Filter Effect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800" y="3630479"/>
            <a:ext cx="4051300" cy="291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1085670" y="2000570"/>
          <a:ext cx="2033587" cy="819150"/>
        </p:xfrm>
        <a:graphic>
          <a:graphicData uri="http://schemas.openxmlformats.org/presentationml/2006/ole">
            <p:oleObj spid="_x0000_s194561" name="CS ChemDraw Drawing" r:id="rId5" imgW="2034101" imgH="819450" progId="ChemDraw.Document.6.0">
              <p:embed/>
            </p:oleObj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354435" y="1517156"/>
            <a:ext cx="14959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000" dirty="0" err="1" smtClean="0">
                <a:latin typeface="Arial" pitchFamily="34" charset="0"/>
              </a:rPr>
              <a:t>Anthracene</a:t>
            </a:r>
            <a:endParaRPr lang="en-US" altLang="zh-TW" sz="2000" dirty="0"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4627" y="4902200"/>
            <a:ext cx="3347374" cy="95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400" dirty="0" smtClean="0"/>
              <a:t>For Fluorescent Samples:</a:t>
            </a:r>
          </a:p>
          <a:p>
            <a:pPr algn="ctr">
              <a:spcAft>
                <a:spcPts val="1000"/>
              </a:spcAft>
            </a:pPr>
            <a:r>
              <a:rPr lang="en-US" sz="2400" dirty="0" smtClean="0"/>
              <a:t>Absorbance &lt; 1.0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Solid Samples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7" name="Picture 13" descr="http://upload.wikimedia.org/wikipedia/commons/thumb/7/79/Diffuse_reflection.PNG/250px-Diffuse_refle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8542" y="1655646"/>
            <a:ext cx="2523658" cy="2039117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010930" y="787400"/>
            <a:ext cx="2799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Thin Films/Solids</a:t>
            </a:r>
            <a:endParaRPr lang="en-US" sz="2400" b="1" dirty="0"/>
          </a:p>
        </p:txBody>
      </p:sp>
      <p:grpSp>
        <p:nvGrpSpPr>
          <p:cNvPr id="41" name="Group 40"/>
          <p:cNvGrpSpPr/>
          <p:nvPr/>
        </p:nvGrpSpPr>
        <p:grpSpPr>
          <a:xfrm>
            <a:off x="819388" y="4330700"/>
            <a:ext cx="3434938" cy="2643627"/>
            <a:chOff x="819388" y="4165600"/>
            <a:chExt cx="3434938" cy="2643627"/>
          </a:xfrm>
        </p:grpSpPr>
        <p:sp>
          <p:nvSpPr>
            <p:cNvPr id="42" name="Freeform 97"/>
            <p:cNvSpPr>
              <a:spLocks noChangeAspect="1"/>
            </p:cNvSpPr>
            <p:nvPr/>
          </p:nvSpPr>
          <p:spPr bwMode="auto">
            <a:xfrm rot="454746" flipH="1">
              <a:off x="1865132" y="5851693"/>
              <a:ext cx="983927" cy="105159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0000FF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grpSp>
          <p:nvGrpSpPr>
            <p:cNvPr id="43" name="Group 28"/>
            <p:cNvGrpSpPr/>
            <p:nvPr/>
          </p:nvGrpSpPr>
          <p:grpSpPr>
            <a:xfrm>
              <a:off x="819388" y="4165600"/>
              <a:ext cx="3434938" cy="2643627"/>
              <a:chOff x="5584496" y="1731848"/>
              <a:chExt cx="2733472" cy="2103756"/>
            </a:xfrm>
          </p:grpSpPr>
          <p:sp>
            <p:nvSpPr>
              <p:cNvPr id="44" name="Cube 43"/>
              <p:cNvSpPr/>
              <p:nvPr/>
            </p:nvSpPr>
            <p:spPr>
              <a:xfrm>
                <a:off x="6511166" y="2073220"/>
                <a:ext cx="603660" cy="685092"/>
              </a:xfrm>
              <a:prstGeom prst="cube">
                <a:avLst/>
              </a:prstGeom>
              <a:solidFill>
                <a:srgbClr val="00CC00"/>
              </a:solidFill>
              <a:ln w="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333204" y="1731848"/>
                <a:ext cx="10274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Source</a:t>
                </a:r>
                <a:endParaRPr lang="en-US" sz="200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584496" y="3435494"/>
                <a:ext cx="12062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Sample</a:t>
                </a:r>
                <a:endParaRPr lang="en-US" sz="200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922196" y="2372570"/>
                <a:ext cx="13957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Detector</a:t>
                </a:r>
                <a:endParaRPr lang="en-US" sz="2000" dirty="0"/>
              </a:p>
            </p:txBody>
          </p:sp>
          <p:sp>
            <p:nvSpPr>
              <p:cNvPr id="48" name="Cube 47"/>
              <p:cNvSpPr/>
              <p:nvPr/>
            </p:nvSpPr>
            <p:spPr>
              <a:xfrm>
                <a:off x="7279743" y="2792152"/>
                <a:ext cx="603660" cy="685092"/>
              </a:xfrm>
              <a:prstGeom prst="cube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97"/>
              <p:cNvSpPr>
                <a:spLocks noChangeAspect="1"/>
              </p:cNvSpPr>
              <p:nvPr/>
            </p:nvSpPr>
            <p:spPr bwMode="auto">
              <a:xfrm rot="8073558" flipH="1">
                <a:off x="6082058" y="2683832"/>
                <a:ext cx="815764" cy="153634"/>
              </a:xfrm>
              <a:custGeom>
                <a:avLst/>
                <a:gdLst>
                  <a:gd name="T0" fmla="*/ 0 w 389"/>
                  <a:gd name="T1" fmla="*/ 2147483647 h 177"/>
                  <a:gd name="T2" fmla="*/ 2147483647 w 389"/>
                  <a:gd name="T3" fmla="*/ 2147483647 h 177"/>
                  <a:gd name="T4" fmla="*/ 2147483647 w 389"/>
                  <a:gd name="T5" fmla="*/ 2147483647 h 177"/>
                  <a:gd name="T6" fmla="*/ 2147483647 w 389"/>
                  <a:gd name="T7" fmla="*/ 2147483647 h 177"/>
                  <a:gd name="T8" fmla="*/ 2147483647 w 389"/>
                  <a:gd name="T9" fmla="*/ 2147483647 h 177"/>
                  <a:gd name="T10" fmla="*/ 2147483647 w 389"/>
                  <a:gd name="T11" fmla="*/ 2147483647 h 177"/>
                  <a:gd name="T12" fmla="*/ 2147483647 w 389"/>
                  <a:gd name="T13" fmla="*/ 2147483647 h 177"/>
                  <a:gd name="T14" fmla="*/ 2147483647 w 389"/>
                  <a:gd name="T15" fmla="*/ 2147483647 h 177"/>
                  <a:gd name="T16" fmla="*/ 2147483647 w 389"/>
                  <a:gd name="T17" fmla="*/ 2147483647 h 1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9"/>
                  <a:gd name="T28" fmla="*/ 0 h 177"/>
                  <a:gd name="T29" fmla="*/ 389 w 389"/>
                  <a:gd name="T30" fmla="*/ 177 h 1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9" h="177">
                    <a:moveTo>
                      <a:pt x="0" y="3"/>
                    </a:moveTo>
                    <a:cubicBezTo>
                      <a:pt x="0" y="3"/>
                      <a:pt x="77" y="31"/>
                      <a:pt x="97" y="41"/>
                    </a:cubicBezTo>
                    <a:cubicBezTo>
                      <a:pt x="117" y="51"/>
                      <a:pt x="109" y="45"/>
                      <a:pt x="118" y="63"/>
                    </a:cubicBezTo>
                    <a:cubicBezTo>
                      <a:pt x="127" y="81"/>
                      <a:pt x="136" y="159"/>
                      <a:pt x="149" y="149"/>
                    </a:cubicBezTo>
                    <a:cubicBezTo>
                      <a:pt x="162" y="139"/>
                      <a:pt x="182" y="0"/>
                      <a:pt x="197" y="5"/>
                    </a:cubicBezTo>
                    <a:cubicBezTo>
                      <a:pt x="212" y="10"/>
                      <a:pt x="221" y="177"/>
                      <a:pt x="237" y="177"/>
                    </a:cubicBezTo>
                    <a:cubicBezTo>
                      <a:pt x="253" y="177"/>
                      <a:pt x="276" y="10"/>
                      <a:pt x="293" y="5"/>
                    </a:cubicBezTo>
                    <a:cubicBezTo>
                      <a:pt x="310" y="0"/>
                      <a:pt x="325" y="141"/>
                      <a:pt x="341" y="149"/>
                    </a:cubicBezTo>
                    <a:cubicBezTo>
                      <a:pt x="357" y="157"/>
                      <a:pt x="373" y="105"/>
                      <a:pt x="389" y="53"/>
                    </a:cubicBezTo>
                  </a:path>
                </a:pathLst>
              </a:custGeom>
              <a:noFill/>
              <a:ln w="38100">
                <a:solidFill>
                  <a:srgbClr val="0000FF">
                    <a:alpha val="40000"/>
                  </a:srgbClr>
                </a:solidFill>
                <a:round/>
                <a:headEnd type="triangle" w="med" len="lg"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97"/>
              <p:cNvSpPr>
                <a:spLocks noChangeAspect="1"/>
              </p:cNvSpPr>
              <p:nvPr/>
            </p:nvSpPr>
            <p:spPr bwMode="auto">
              <a:xfrm rot="324265" flipH="1">
                <a:off x="6390031" y="3121983"/>
                <a:ext cx="815764" cy="153634"/>
              </a:xfrm>
              <a:custGeom>
                <a:avLst/>
                <a:gdLst>
                  <a:gd name="T0" fmla="*/ 0 w 389"/>
                  <a:gd name="T1" fmla="*/ 2147483647 h 177"/>
                  <a:gd name="T2" fmla="*/ 2147483647 w 389"/>
                  <a:gd name="T3" fmla="*/ 2147483647 h 177"/>
                  <a:gd name="T4" fmla="*/ 2147483647 w 389"/>
                  <a:gd name="T5" fmla="*/ 2147483647 h 177"/>
                  <a:gd name="T6" fmla="*/ 2147483647 w 389"/>
                  <a:gd name="T7" fmla="*/ 2147483647 h 177"/>
                  <a:gd name="T8" fmla="*/ 2147483647 w 389"/>
                  <a:gd name="T9" fmla="*/ 2147483647 h 177"/>
                  <a:gd name="T10" fmla="*/ 2147483647 w 389"/>
                  <a:gd name="T11" fmla="*/ 2147483647 h 177"/>
                  <a:gd name="T12" fmla="*/ 2147483647 w 389"/>
                  <a:gd name="T13" fmla="*/ 2147483647 h 177"/>
                  <a:gd name="T14" fmla="*/ 2147483647 w 389"/>
                  <a:gd name="T15" fmla="*/ 2147483647 h 177"/>
                  <a:gd name="T16" fmla="*/ 2147483647 w 389"/>
                  <a:gd name="T17" fmla="*/ 2147483647 h 1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9"/>
                  <a:gd name="T28" fmla="*/ 0 h 177"/>
                  <a:gd name="T29" fmla="*/ 389 w 389"/>
                  <a:gd name="T30" fmla="*/ 177 h 1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9" h="177">
                    <a:moveTo>
                      <a:pt x="0" y="3"/>
                    </a:moveTo>
                    <a:cubicBezTo>
                      <a:pt x="0" y="3"/>
                      <a:pt x="77" y="31"/>
                      <a:pt x="97" y="41"/>
                    </a:cubicBezTo>
                    <a:cubicBezTo>
                      <a:pt x="117" y="51"/>
                      <a:pt x="109" y="45"/>
                      <a:pt x="118" y="63"/>
                    </a:cubicBezTo>
                    <a:cubicBezTo>
                      <a:pt x="127" y="81"/>
                      <a:pt x="136" y="159"/>
                      <a:pt x="149" y="149"/>
                    </a:cubicBezTo>
                    <a:cubicBezTo>
                      <a:pt x="162" y="139"/>
                      <a:pt x="182" y="0"/>
                      <a:pt x="197" y="5"/>
                    </a:cubicBezTo>
                    <a:cubicBezTo>
                      <a:pt x="212" y="10"/>
                      <a:pt x="221" y="177"/>
                      <a:pt x="237" y="177"/>
                    </a:cubicBezTo>
                    <a:cubicBezTo>
                      <a:pt x="253" y="177"/>
                      <a:pt x="276" y="10"/>
                      <a:pt x="293" y="5"/>
                    </a:cubicBezTo>
                    <a:cubicBezTo>
                      <a:pt x="310" y="0"/>
                      <a:pt x="325" y="141"/>
                      <a:pt x="341" y="149"/>
                    </a:cubicBezTo>
                    <a:cubicBezTo>
                      <a:pt x="357" y="157"/>
                      <a:pt x="373" y="105"/>
                      <a:pt x="389" y="53"/>
                    </a:cubicBezTo>
                  </a:path>
                </a:pathLst>
              </a:custGeom>
              <a:noFill/>
              <a:ln w="38100">
                <a:solidFill>
                  <a:srgbClr val="008000">
                    <a:alpha val="40000"/>
                  </a:srgbClr>
                </a:solidFill>
                <a:round/>
                <a:headEnd type="triangle" w="med" len="lg"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6648721" y="2387949"/>
                <a:ext cx="177529" cy="18392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Cube 51"/>
              <p:cNvSpPr/>
              <p:nvPr/>
            </p:nvSpPr>
            <p:spPr>
              <a:xfrm flipH="1">
                <a:off x="6201400" y="2721404"/>
                <a:ext cx="231850" cy="685092"/>
              </a:xfrm>
              <a:prstGeom prst="cube">
                <a:avLst>
                  <a:gd name="adj" fmla="val 72665"/>
                </a:avLst>
              </a:prstGeom>
              <a:solidFill>
                <a:srgbClr val="FFC000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53" name="Object 2"/>
          <p:cNvGraphicFramePr>
            <a:graphicFrameLocks noChangeAspect="1"/>
          </p:cNvGraphicFramePr>
          <p:nvPr/>
        </p:nvGraphicFramePr>
        <p:xfrm>
          <a:off x="5568728" y="3381375"/>
          <a:ext cx="3535362" cy="2659843"/>
        </p:xfrm>
        <a:graphic>
          <a:graphicData uri="http://schemas.openxmlformats.org/presentationml/2006/ole">
            <p:oleObj spid="_x0000_s187395" name="Graph" r:id="rId4" imgW="3901320" imgH="2935800" progId="Origin50.Graph">
              <p:embed/>
            </p:oleObj>
          </a:graphicData>
        </a:graphic>
      </p:graphicFrame>
      <p:graphicFrame>
        <p:nvGraphicFramePr>
          <p:cNvPr id="54" name="Object 1"/>
          <p:cNvGraphicFramePr>
            <a:graphicFrameLocks noChangeAspect="1"/>
          </p:cNvGraphicFramePr>
          <p:nvPr/>
        </p:nvGraphicFramePr>
        <p:xfrm>
          <a:off x="5556027" y="828676"/>
          <a:ext cx="3535363" cy="2659776"/>
        </p:xfrm>
        <a:graphic>
          <a:graphicData uri="http://schemas.openxmlformats.org/presentationml/2006/ole">
            <p:oleObj spid="_x0000_s187396" name="Graph" r:id="rId5" imgW="3901320" imgH="2935800" progId="Origin50.Graph">
              <p:embed/>
            </p:oleObj>
          </a:graphicData>
        </a:graphic>
      </p:graphicFrame>
      <p:sp>
        <p:nvSpPr>
          <p:cNvPr id="55" name="Rectangle 54"/>
          <p:cNvSpPr/>
          <p:nvPr/>
        </p:nvSpPr>
        <p:spPr>
          <a:xfrm>
            <a:off x="7785954" y="996434"/>
            <a:ext cx="1221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Ex: 380 nm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851438" y="6141303"/>
            <a:ext cx="306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Real emission spectrum</a:t>
            </a:r>
            <a:r>
              <a:rPr lang="en-US" sz="2000" dirty="0" smtClean="0"/>
              <a:t> +</a:t>
            </a:r>
          </a:p>
          <a:p>
            <a:pPr algn="ctr"/>
            <a:r>
              <a:rPr lang="en-US" sz="2000" dirty="0" smtClean="0">
                <a:solidFill>
                  <a:srgbClr val="008000"/>
                </a:solidFill>
              </a:rPr>
              <a:t>Second Order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475190" y="660400"/>
            <a:ext cx="208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Emission Spectrum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06500" y="3142345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231900" y="2050145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1346200" y="2751820"/>
          <a:ext cx="187325" cy="679450"/>
        </p:xfrm>
        <a:graphic>
          <a:graphicData uri="http://schemas.openxmlformats.org/presentationml/2006/ole">
            <p:oleObj spid="_x0000_s125978" name="CS ChemDraw Drawing" r:id="rId3" imgW="91035" imgH="328860" progId="ChemDraw.Document.6.0">
              <p:embed/>
            </p:oleObj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1517650" y="1767570"/>
          <a:ext cx="163513" cy="666750"/>
        </p:xfrm>
        <a:graphic>
          <a:graphicData uri="http://schemas.openxmlformats.org/presentationml/2006/ole">
            <p:oleObj spid="_x0000_s125979" name="CS ChemDraw Drawing" r:id="rId4" imgW="80229" imgH="328590" progId="ChemDraw.Document.6.0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2212" y="945606"/>
            <a:ext cx="174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Singlet Excited State (S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15531" y="2869769"/>
            <a:ext cx="1215861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165242" y="2544413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Emission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619500" y="3134879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44900" y="2042679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3784601" y="2697845"/>
          <a:ext cx="187325" cy="679923"/>
        </p:xfrm>
        <a:graphic>
          <a:graphicData uri="http://schemas.openxmlformats.org/presentationml/2006/ole">
            <p:oleObj spid="_x0000_s125980" name="CS ChemDraw Drawing" r:id="rId5" imgW="91035" imgH="328860" progId="ChemDraw.Document.6.0">
              <p:embed/>
            </p:oleObj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3929967" y="2840323"/>
          <a:ext cx="164198" cy="666046"/>
        </p:xfrm>
        <a:graphic>
          <a:graphicData uri="http://schemas.openxmlformats.org/presentationml/2006/ole">
            <p:oleObj spid="_x0000_s125981" name="CS ChemDraw Drawing" r:id="rId6" imgW="80229" imgH="328590" progId="ChemDraw.Document.6.0">
              <p:embed/>
            </p:oleObj>
          </a:graphicData>
        </a:graphic>
      </p:graphicFrame>
      <p:sp>
        <p:nvSpPr>
          <p:cNvPr id="15" name="Freeform 97"/>
          <p:cNvSpPr>
            <a:spLocks noChangeAspect="1"/>
          </p:cNvSpPr>
          <p:nvPr/>
        </p:nvSpPr>
        <p:spPr bwMode="auto">
          <a:xfrm rot="19974480" flipH="1">
            <a:off x="1845442" y="2268708"/>
            <a:ext cx="731267" cy="137721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B05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17700" y="1790606"/>
            <a:ext cx="467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h</a:t>
            </a:r>
            <a:r>
              <a:rPr lang="en-US" sz="2000" dirty="0" err="1" smtClean="0">
                <a:solidFill>
                  <a:srgbClr val="00B050"/>
                </a:solidFill>
                <a:latin typeface="Symbol" pitchFamily="18" charset="2"/>
              </a:rPr>
              <a:t>n</a:t>
            </a:r>
            <a:endParaRPr lang="en-US" sz="2000" dirty="0">
              <a:solidFill>
                <a:srgbClr val="00B050"/>
              </a:solidFill>
              <a:latin typeface="Symbol" pitchFamily="18" charset="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90297" y="1503013"/>
            <a:ext cx="293830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smtClean="0">
                <a:solidFill>
                  <a:srgbClr val="00B050"/>
                </a:solidFill>
              </a:rPr>
              <a:t>Fluorescence</a:t>
            </a:r>
          </a:p>
          <a:p>
            <a:pPr indent="457200"/>
            <a:r>
              <a:rPr lang="en-US" sz="2400" dirty="0" smtClean="0">
                <a:solidFill>
                  <a:srgbClr val="00B050"/>
                </a:solidFill>
              </a:rPr>
              <a:t>Spin allowed</a:t>
            </a:r>
          </a:p>
          <a:p>
            <a:pPr indent="457200"/>
            <a:r>
              <a:rPr lang="en-US" sz="2400" dirty="0" smtClean="0">
                <a:solidFill>
                  <a:srgbClr val="00B050"/>
                </a:solidFill>
              </a:rPr>
              <a:t>Fast (ns)</a:t>
            </a:r>
          </a:p>
          <a:p>
            <a:pPr indent="457200"/>
            <a:r>
              <a:rPr lang="en-US" sz="2400" dirty="0" smtClean="0">
                <a:solidFill>
                  <a:srgbClr val="00B050"/>
                </a:solidFill>
              </a:rPr>
              <a:t>Organic molecules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 Spectroscopy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0312" y="3952967"/>
            <a:ext cx="174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Triplet Excited State (T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181100" y="6264367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206500" y="5172167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6"/>
          <p:cNvGraphicFramePr>
            <a:graphicFrameLocks noChangeAspect="1"/>
          </p:cNvGraphicFramePr>
          <p:nvPr/>
        </p:nvGraphicFramePr>
        <p:xfrm>
          <a:off x="1320800" y="5873842"/>
          <a:ext cx="187325" cy="679450"/>
        </p:xfrm>
        <a:graphic>
          <a:graphicData uri="http://schemas.openxmlformats.org/presentationml/2006/ole">
            <p:oleObj spid="_x0000_s125982" name="CS ChemDraw Drawing" r:id="rId7" imgW="91035" imgH="328860" progId="ChemDraw.Document.6.0">
              <p:embed/>
            </p:oleObj>
          </a:graphicData>
        </a:graphic>
      </p:graphicFrame>
      <p:cxnSp>
        <p:nvCxnSpPr>
          <p:cNvPr id="24" name="Straight Arrow Connector 23"/>
          <p:cNvCxnSpPr/>
          <p:nvPr/>
        </p:nvCxnSpPr>
        <p:spPr>
          <a:xfrm>
            <a:off x="2090131" y="5940991"/>
            <a:ext cx="121586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139842" y="5615635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Emission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594100" y="6256901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619500" y="5164701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4"/>
          <p:cNvGraphicFramePr>
            <a:graphicFrameLocks noChangeAspect="1"/>
          </p:cNvGraphicFramePr>
          <p:nvPr/>
        </p:nvGraphicFramePr>
        <p:xfrm>
          <a:off x="3759201" y="5819867"/>
          <a:ext cx="187325" cy="679923"/>
        </p:xfrm>
        <a:graphic>
          <a:graphicData uri="http://schemas.openxmlformats.org/presentationml/2006/ole">
            <p:oleObj spid="_x0000_s125983" name="CS ChemDraw Drawing" r:id="rId8" imgW="91035" imgH="328860" progId="ChemDraw.Document.6.0">
              <p:embed/>
            </p:oleObj>
          </a:graphicData>
        </a:graphic>
      </p:graphicFrame>
      <p:graphicFrame>
        <p:nvGraphicFramePr>
          <p:cNvPr id="29" name="Object 5"/>
          <p:cNvGraphicFramePr>
            <a:graphicFrameLocks noChangeAspect="1"/>
          </p:cNvGraphicFramePr>
          <p:nvPr/>
        </p:nvGraphicFramePr>
        <p:xfrm>
          <a:off x="3904567" y="5962345"/>
          <a:ext cx="164198" cy="666046"/>
        </p:xfrm>
        <a:graphic>
          <a:graphicData uri="http://schemas.openxmlformats.org/presentationml/2006/ole">
            <p:oleObj spid="_x0000_s125984" name="CS ChemDraw Drawing" r:id="rId9" imgW="80229" imgH="328590" progId="ChemDraw.Document.6.0">
              <p:embed/>
            </p:oleObj>
          </a:graphicData>
        </a:graphic>
      </p:graphicFrame>
      <p:sp>
        <p:nvSpPr>
          <p:cNvPr id="30" name="Freeform 97"/>
          <p:cNvSpPr>
            <a:spLocks noChangeAspect="1"/>
          </p:cNvSpPr>
          <p:nvPr/>
        </p:nvSpPr>
        <p:spPr bwMode="auto">
          <a:xfrm rot="19974480" flipH="1">
            <a:off x="1820042" y="5416130"/>
            <a:ext cx="731267" cy="137721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92300" y="4912628"/>
            <a:ext cx="467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h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n</a:t>
            </a:r>
            <a:endParaRPr lang="en-US" sz="2000" dirty="0">
              <a:solidFill>
                <a:srgbClr val="FF0000"/>
              </a:solidFill>
              <a:latin typeface="Symbol" pitchFamily="18" charset="2"/>
            </a:endParaRPr>
          </a:p>
        </p:txBody>
      </p:sp>
      <p:graphicFrame>
        <p:nvGraphicFramePr>
          <p:cNvPr id="32" name="Object 16"/>
          <p:cNvGraphicFramePr>
            <a:graphicFrameLocks noChangeAspect="1"/>
          </p:cNvGraphicFramePr>
          <p:nvPr/>
        </p:nvGraphicFramePr>
        <p:xfrm>
          <a:off x="1320800" y="4794342"/>
          <a:ext cx="187325" cy="679450"/>
        </p:xfrm>
        <a:graphic>
          <a:graphicData uri="http://schemas.openxmlformats.org/presentationml/2006/ole">
            <p:oleObj spid="_x0000_s125985" name="CS ChemDraw Drawing" r:id="rId10" imgW="91035" imgH="328860" progId="ChemDraw.Document.6.0">
              <p:embed/>
            </p:oleObj>
          </a:graphicData>
        </a:graphic>
      </p:graphicFrame>
      <p:sp>
        <p:nvSpPr>
          <p:cNvPr id="35" name="Rectangle 34"/>
          <p:cNvSpPr/>
          <p:nvPr/>
        </p:nvSpPr>
        <p:spPr>
          <a:xfrm>
            <a:off x="4902997" y="4618507"/>
            <a:ext cx="40433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</a:rPr>
              <a:t>Phosphorescence</a:t>
            </a:r>
          </a:p>
          <a:p>
            <a:pPr indent="457200"/>
            <a:r>
              <a:rPr lang="en-US" sz="2400" dirty="0" smtClean="0">
                <a:solidFill>
                  <a:srgbClr val="FF0000"/>
                </a:solidFill>
              </a:rPr>
              <a:t>Spin “forbidden”</a:t>
            </a:r>
          </a:p>
          <a:p>
            <a:pPr indent="457200"/>
            <a:r>
              <a:rPr lang="en-US" sz="2400" dirty="0" smtClean="0">
                <a:solidFill>
                  <a:srgbClr val="FF0000"/>
                </a:solidFill>
              </a:rPr>
              <a:t>slow (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2400" dirty="0" smtClean="0">
                <a:solidFill>
                  <a:srgbClr val="FF0000"/>
                </a:solidFill>
              </a:rPr>
              <a:t>s to s)</a:t>
            </a:r>
          </a:p>
          <a:p>
            <a:pPr indent="457200"/>
            <a:r>
              <a:rPr lang="en-US" sz="2400" dirty="0" smtClean="0">
                <a:solidFill>
                  <a:srgbClr val="FF0000"/>
                </a:solidFill>
              </a:rPr>
              <a:t>Transition metal complexes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394" name="Object 2"/>
          <p:cNvGraphicFramePr>
            <a:graphicFrameLocks noChangeAspect="1"/>
          </p:cNvGraphicFramePr>
          <p:nvPr/>
        </p:nvGraphicFramePr>
        <p:xfrm>
          <a:off x="5568728" y="3381375"/>
          <a:ext cx="3535362" cy="2659843"/>
        </p:xfrm>
        <a:graphic>
          <a:graphicData uri="http://schemas.openxmlformats.org/presentationml/2006/ole">
            <p:oleObj spid="_x0000_s199683" name="Graph" r:id="rId3" imgW="3901320" imgH="2935800" progId="Origin50.Graph">
              <p:embed/>
            </p:oleObj>
          </a:graphicData>
        </a:graphic>
      </p:graphicFrame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Solid Samples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10930" y="787400"/>
            <a:ext cx="2799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Thin Films/Solids</a:t>
            </a:r>
            <a:endParaRPr lang="en-US" sz="2400" b="1" dirty="0"/>
          </a:p>
        </p:txBody>
      </p:sp>
      <p:graphicFrame>
        <p:nvGraphicFramePr>
          <p:cNvPr id="187393" name="Object 1"/>
          <p:cNvGraphicFramePr>
            <a:graphicFrameLocks noChangeAspect="1"/>
          </p:cNvGraphicFramePr>
          <p:nvPr/>
        </p:nvGraphicFramePr>
        <p:xfrm>
          <a:off x="5556027" y="828676"/>
          <a:ext cx="3535363" cy="2659776"/>
        </p:xfrm>
        <a:graphic>
          <a:graphicData uri="http://schemas.openxmlformats.org/presentationml/2006/ole">
            <p:oleObj spid="_x0000_s199682" name="Graph" r:id="rId4" imgW="3901320" imgH="2935800" progId="Origin50.Graph">
              <p:embed/>
            </p:oleObj>
          </a:graphicData>
        </a:graphic>
      </p:graphicFrame>
      <p:sp>
        <p:nvSpPr>
          <p:cNvPr id="25" name="Rectangle 24"/>
          <p:cNvSpPr/>
          <p:nvPr/>
        </p:nvSpPr>
        <p:spPr>
          <a:xfrm>
            <a:off x="7785954" y="996434"/>
            <a:ext cx="1221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Ex: 380 nm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851438" y="6141303"/>
            <a:ext cx="306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Real emission spectrum</a:t>
            </a:r>
            <a:r>
              <a:rPr lang="en-US" sz="2000" dirty="0" smtClean="0"/>
              <a:t> +</a:t>
            </a:r>
          </a:p>
          <a:p>
            <a:pPr algn="ctr"/>
            <a:r>
              <a:rPr lang="en-US" sz="2000" dirty="0" smtClean="0">
                <a:solidFill>
                  <a:srgbClr val="008000"/>
                </a:solidFill>
              </a:rPr>
              <a:t>Second Order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75190" y="660400"/>
            <a:ext cx="208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Emission Spectrum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390801" y="3405083"/>
            <a:ext cx="2154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λ = 2</a:t>
            </a:r>
            <a:r>
              <a:rPr lang="en-US" dirty="0" smtClean="0"/>
              <a:t>d(sin </a:t>
            </a:r>
            <a:r>
              <a:rPr lang="el-GR" dirty="0" smtClean="0"/>
              <a:t>θ</a:t>
            </a:r>
            <a:r>
              <a:rPr lang="en-US" baseline="-25000" dirty="0" err="1" smtClean="0"/>
              <a:t>i</a:t>
            </a:r>
            <a:r>
              <a:rPr lang="el-GR" dirty="0" smtClean="0"/>
              <a:t> + </a:t>
            </a:r>
            <a:r>
              <a:rPr lang="en-US" dirty="0" smtClean="0"/>
              <a:t>sin </a:t>
            </a:r>
            <a:r>
              <a:rPr lang="el-GR" dirty="0" smtClean="0"/>
              <a:t>θ</a:t>
            </a:r>
            <a:r>
              <a:rPr lang="en-US" baseline="-25000" dirty="0" smtClean="0"/>
              <a:t>r</a:t>
            </a:r>
            <a:r>
              <a:rPr lang="az-Cyrl-AZ" dirty="0" smtClean="0"/>
              <a:t>) 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819388" y="4330700"/>
            <a:ext cx="3434938" cy="2643627"/>
            <a:chOff x="819388" y="4165600"/>
            <a:chExt cx="3434938" cy="2643627"/>
          </a:xfrm>
        </p:grpSpPr>
        <p:sp>
          <p:nvSpPr>
            <p:cNvPr id="39" name="Freeform 97"/>
            <p:cNvSpPr>
              <a:spLocks noChangeAspect="1"/>
            </p:cNvSpPr>
            <p:nvPr/>
          </p:nvSpPr>
          <p:spPr bwMode="auto">
            <a:xfrm rot="454746" flipH="1">
              <a:off x="1865132" y="5851693"/>
              <a:ext cx="983927" cy="105159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0000FF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819388" y="4165600"/>
              <a:ext cx="3434938" cy="2643627"/>
              <a:chOff x="5584496" y="1731848"/>
              <a:chExt cx="2733472" cy="2103756"/>
            </a:xfrm>
          </p:grpSpPr>
          <p:sp>
            <p:nvSpPr>
              <p:cNvPr id="30" name="Cube 29"/>
              <p:cNvSpPr/>
              <p:nvPr/>
            </p:nvSpPr>
            <p:spPr>
              <a:xfrm>
                <a:off x="6511166" y="2073220"/>
                <a:ext cx="603660" cy="685092"/>
              </a:xfrm>
              <a:prstGeom prst="cube">
                <a:avLst/>
              </a:prstGeom>
              <a:solidFill>
                <a:srgbClr val="00CC00"/>
              </a:solidFill>
              <a:ln w="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333204" y="1731848"/>
                <a:ext cx="10274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Source</a:t>
                </a:r>
                <a:endParaRPr lang="en-US" sz="20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584496" y="3435494"/>
                <a:ext cx="12062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Sample</a:t>
                </a:r>
                <a:endParaRPr lang="en-US" sz="20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922196" y="2372570"/>
                <a:ext cx="13957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Detector</a:t>
                </a:r>
                <a:endParaRPr lang="en-US" sz="2000" dirty="0"/>
              </a:p>
            </p:txBody>
          </p:sp>
          <p:sp>
            <p:nvSpPr>
              <p:cNvPr id="34" name="Cube 33"/>
              <p:cNvSpPr/>
              <p:nvPr/>
            </p:nvSpPr>
            <p:spPr>
              <a:xfrm>
                <a:off x="7279743" y="2792152"/>
                <a:ext cx="603660" cy="685092"/>
              </a:xfrm>
              <a:prstGeom prst="cube">
                <a:avLst/>
              </a:prstGeom>
              <a:solidFill>
                <a:schemeClr val="accent2"/>
              </a:solidFill>
              <a:ln w="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97"/>
              <p:cNvSpPr>
                <a:spLocks noChangeAspect="1"/>
              </p:cNvSpPr>
              <p:nvPr/>
            </p:nvSpPr>
            <p:spPr bwMode="auto">
              <a:xfrm rot="8073558" flipH="1">
                <a:off x="6082058" y="2683832"/>
                <a:ext cx="815764" cy="153634"/>
              </a:xfrm>
              <a:custGeom>
                <a:avLst/>
                <a:gdLst>
                  <a:gd name="T0" fmla="*/ 0 w 389"/>
                  <a:gd name="T1" fmla="*/ 2147483647 h 177"/>
                  <a:gd name="T2" fmla="*/ 2147483647 w 389"/>
                  <a:gd name="T3" fmla="*/ 2147483647 h 177"/>
                  <a:gd name="T4" fmla="*/ 2147483647 w 389"/>
                  <a:gd name="T5" fmla="*/ 2147483647 h 177"/>
                  <a:gd name="T6" fmla="*/ 2147483647 w 389"/>
                  <a:gd name="T7" fmla="*/ 2147483647 h 177"/>
                  <a:gd name="T8" fmla="*/ 2147483647 w 389"/>
                  <a:gd name="T9" fmla="*/ 2147483647 h 177"/>
                  <a:gd name="T10" fmla="*/ 2147483647 w 389"/>
                  <a:gd name="T11" fmla="*/ 2147483647 h 177"/>
                  <a:gd name="T12" fmla="*/ 2147483647 w 389"/>
                  <a:gd name="T13" fmla="*/ 2147483647 h 177"/>
                  <a:gd name="T14" fmla="*/ 2147483647 w 389"/>
                  <a:gd name="T15" fmla="*/ 2147483647 h 177"/>
                  <a:gd name="T16" fmla="*/ 2147483647 w 389"/>
                  <a:gd name="T17" fmla="*/ 2147483647 h 1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9"/>
                  <a:gd name="T28" fmla="*/ 0 h 177"/>
                  <a:gd name="T29" fmla="*/ 389 w 389"/>
                  <a:gd name="T30" fmla="*/ 177 h 1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9" h="177">
                    <a:moveTo>
                      <a:pt x="0" y="3"/>
                    </a:moveTo>
                    <a:cubicBezTo>
                      <a:pt x="0" y="3"/>
                      <a:pt x="77" y="31"/>
                      <a:pt x="97" y="41"/>
                    </a:cubicBezTo>
                    <a:cubicBezTo>
                      <a:pt x="117" y="51"/>
                      <a:pt x="109" y="45"/>
                      <a:pt x="118" y="63"/>
                    </a:cubicBezTo>
                    <a:cubicBezTo>
                      <a:pt x="127" y="81"/>
                      <a:pt x="136" y="159"/>
                      <a:pt x="149" y="149"/>
                    </a:cubicBezTo>
                    <a:cubicBezTo>
                      <a:pt x="162" y="139"/>
                      <a:pt x="182" y="0"/>
                      <a:pt x="197" y="5"/>
                    </a:cubicBezTo>
                    <a:cubicBezTo>
                      <a:pt x="212" y="10"/>
                      <a:pt x="221" y="177"/>
                      <a:pt x="237" y="177"/>
                    </a:cubicBezTo>
                    <a:cubicBezTo>
                      <a:pt x="253" y="177"/>
                      <a:pt x="276" y="10"/>
                      <a:pt x="293" y="5"/>
                    </a:cubicBezTo>
                    <a:cubicBezTo>
                      <a:pt x="310" y="0"/>
                      <a:pt x="325" y="141"/>
                      <a:pt x="341" y="149"/>
                    </a:cubicBezTo>
                    <a:cubicBezTo>
                      <a:pt x="357" y="157"/>
                      <a:pt x="373" y="105"/>
                      <a:pt x="389" y="53"/>
                    </a:cubicBezTo>
                  </a:path>
                </a:pathLst>
              </a:custGeom>
              <a:noFill/>
              <a:ln w="38100">
                <a:solidFill>
                  <a:srgbClr val="0000FF">
                    <a:alpha val="40000"/>
                  </a:srgbClr>
                </a:solidFill>
                <a:round/>
                <a:headEnd type="triangle" w="med" len="lg"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97"/>
              <p:cNvSpPr>
                <a:spLocks noChangeAspect="1"/>
              </p:cNvSpPr>
              <p:nvPr/>
            </p:nvSpPr>
            <p:spPr bwMode="auto">
              <a:xfrm rot="324265" flipH="1">
                <a:off x="6390031" y="3121983"/>
                <a:ext cx="815764" cy="153634"/>
              </a:xfrm>
              <a:custGeom>
                <a:avLst/>
                <a:gdLst>
                  <a:gd name="T0" fmla="*/ 0 w 389"/>
                  <a:gd name="T1" fmla="*/ 2147483647 h 177"/>
                  <a:gd name="T2" fmla="*/ 2147483647 w 389"/>
                  <a:gd name="T3" fmla="*/ 2147483647 h 177"/>
                  <a:gd name="T4" fmla="*/ 2147483647 w 389"/>
                  <a:gd name="T5" fmla="*/ 2147483647 h 177"/>
                  <a:gd name="T6" fmla="*/ 2147483647 w 389"/>
                  <a:gd name="T7" fmla="*/ 2147483647 h 177"/>
                  <a:gd name="T8" fmla="*/ 2147483647 w 389"/>
                  <a:gd name="T9" fmla="*/ 2147483647 h 177"/>
                  <a:gd name="T10" fmla="*/ 2147483647 w 389"/>
                  <a:gd name="T11" fmla="*/ 2147483647 h 177"/>
                  <a:gd name="T12" fmla="*/ 2147483647 w 389"/>
                  <a:gd name="T13" fmla="*/ 2147483647 h 177"/>
                  <a:gd name="T14" fmla="*/ 2147483647 w 389"/>
                  <a:gd name="T15" fmla="*/ 2147483647 h 177"/>
                  <a:gd name="T16" fmla="*/ 2147483647 w 389"/>
                  <a:gd name="T17" fmla="*/ 2147483647 h 1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9"/>
                  <a:gd name="T28" fmla="*/ 0 h 177"/>
                  <a:gd name="T29" fmla="*/ 389 w 389"/>
                  <a:gd name="T30" fmla="*/ 177 h 1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9" h="177">
                    <a:moveTo>
                      <a:pt x="0" y="3"/>
                    </a:moveTo>
                    <a:cubicBezTo>
                      <a:pt x="0" y="3"/>
                      <a:pt x="77" y="31"/>
                      <a:pt x="97" y="41"/>
                    </a:cubicBezTo>
                    <a:cubicBezTo>
                      <a:pt x="117" y="51"/>
                      <a:pt x="109" y="45"/>
                      <a:pt x="118" y="63"/>
                    </a:cubicBezTo>
                    <a:cubicBezTo>
                      <a:pt x="127" y="81"/>
                      <a:pt x="136" y="159"/>
                      <a:pt x="149" y="149"/>
                    </a:cubicBezTo>
                    <a:cubicBezTo>
                      <a:pt x="162" y="139"/>
                      <a:pt x="182" y="0"/>
                      <a:pt x="197" y="5"/>
                    </a:cubicBezTo>
                    <a:cubicBezTo>
                      <a:pt x="212" y="10"/>
                      <a:pt x="221" y="177"/>
                      <a:pt x="237" y="177"/>
                    </a:cubicBezTo>
                    <a:cubicBezTo>
                      <a:pt x="253" y="177"/>
                      <a:pt x="276" y="10"/>
                      <a:pt x="293" y="5"/>
                    </a:cubicBezTo>
                    <a:cubicBezTo>
                      <a:pt x="310" y="0"/>
                      <a:pt x="325" y="141"/>
                      <a:pt x="341" y="149"/>
                    </a:cubicBezTo>
                    <a:cubicBezTo>
                      <a:pt x="357" y="157"/>
                      <a:pt x="373" y="105"/>
                      <a:pt x="389" y="53"/>
                    </a:cubicBezTo>
                  </a:path>
                </a:pathLst>
              </a:custGeom>
              <a:noFill/>
              <a:ln w="38100">
                <a:solidFill>
                  <a:srgbClr val="008000">
                    <a:alpha val="40000"/>
                  </a:srgbClr>
                </a:solidFill>
                <a:round/>
                <a:headEnd type="triangle" w="med" len="lg"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648721" y="2387949"/>
                <a:ext cx="177529" cy="18392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Cube 37"/>
              <p:cNvSpPr/>
              <p:nvPr/>
            </p:nvSpPr>
            <p:spPr>
              <a:xfrm flipH="1">
                <a:off x="6201400" y="2721404"/>
                <a:ext cx="231850" cy="685092"/>
              </a:xfrm>
              <a:prstGeom prst="cube">
                <a:avLst>
                  <a:gd name="adj" fmla="val 72665"/>
                </a:avLst>
              </a:prstGeom>
              <a:solidFill>
                <a:srgbClr val="FFC000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122239" y="1304925"/>
            <a:ext cx="2666943" cy="1934664"/>
            <a:chOff x="1150939" y="1266825"/>
            <a:chExt cx="2525386" cy="1831975"/>
          </a:xfrm>
        </p:grpSpPr>
        <p:grpSp>
          <p:nvGrpSpPr>
            <p:cNvPr id="46" name="Group 45"/>
            <p:cNvGrpSpPr/>
            <p:nvPr/>
          </p:nvGrpSpPr>
          <p:grpSpPr>
            <a:xfrm>
              <a:off x="1150939" y="1266825"/>
              <a:ext cx="2525386" cy="1831975"/>
              <a:chOff x="1036638" y="1241425"/>
              <a:chExt cx="2809875" cy="2038350"/>
            </a:xfrm>
          </p:grpSpPr>
          <p:pic>
            <p:nvPicPr>
              <p:cNvPr id="24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36638" y="1241425"/>
                <a:ext cx="2809875" cy="2038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42" name="Straight Arrow Connector 41"/>
              <p:cNvCxnSpPr/>
              <p:nvPr/>
            </p:nvCxnSpPr>
            <p:spPr>
              <a:xfrm>
                <a:off x="2082800" y="2959100"/>
                <a:ext cx="1422400" cy="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/>
            <p:cNvSpPr txBox="1"/>
            <p:nvPr/>
          </p:nvSpPr>
          <p:spPr>
            <a:xfrm>
              <a:off x="2794000" y="2768600"/>
              <a:ext cx="3706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2d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28588" y="3860800"/>
            <a:ext cx="4951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Detector at 760 nm sees 380 nm light!</a:t>
            </a:r>
            <a:endParaRPr lang="en-US" sz="2400" dirty="0"/>
          </a:p>
        </p:txBody>
      </p:sp>
      <p:pic>
        <p:nvPicPr>
          <p:cNvPr id="19968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07111" y="1283062"/>
            <a:ext cx="2679292" cy="190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Filters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4119563"/>
            <a:ext cx="3881284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319313" y="803956"/>
            <a:ext cx="3819181" cy="3209244"/>
            <a:chOff x="319313" y="803956"/>
            <a:chExt cx="3819181" cy="3209244"/>
          </a:xfrm>
        </p:grpSpPr>
        <p:pic>
          <p:nvPicPr>
            <p:cNvPr id="18637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313" y="803956"/>
              <a:ext cx="3819181" cy="2708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6378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22350" y="3251200"/>
              <a:ext cx="305752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14"/>
          <p:cNvGrpSpPr/>
          <p:nvPr/>
        </p:nvGrpSpPr>
        <p:grpSpPr>
          <a:xfrm>
            <a:off x="5217886" y="958169"/>
            <a:ext cx="3611789" cy="2940731"/>
            <a:chOff x="5217886" y="958169"/>
            <a:chExt cx="3611789" cy="2940731"/>
          </a:xfrm>
        </p:grpSpPr>
        <p:pic>
          <p:nvPicPr>
            <p:cNvPr id="18637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17886" y="958169"/>
              <a:ext cx="3275012" cy="2408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72150" y="3136900"/>
              <a:ext cx="305752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Filters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188418" name="Picture 2" descr="http://midopt.com/assets_filters/BP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60537"/>
            <a:ext cx="4295775" cy="2847976"/>
          </a:xfrm>
          <a:prstGeom prst="rect">
            <a:avLst/>
          </a:prstGeom>
          <a:noFill/>
        </p:spPr>
      </p:pic>
      <p:pic>
        <p:nvPicPr>
          <p:cNvPr id="188420" name="Picture 4" descr="http://www.thorlabs.com/images/TabImages/NotchTransmission_7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5650" y="1561750"/>
            <a:ext cx="4578350" cy="31578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9315" y="1291776"/>
            <a:ext cx="3831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Band Pass Filter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3128" y="1242876"/>
            <a:ext cx="5386117" cy="279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Fluorometer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3260" y="2095165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6219" y="3890893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1437" y="2252976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1366" y="3824395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7890" y="161473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1029383" y="2848495"/>
            <a:ext cx="3611562" cy="3944670"/>
            <a:chOff x="356283" y="3318763"/>
            <a:chExt cx="3611562" cy="3944670"/>
          </a:xfrm>
        </p:grpSpPr>
        <p:sp>
          <p:nvSpPr>
            <p:cNvPr id="6" name="TextBox 5"/>
            <p:cNvSpPr txBox="1"/>
            <p:nvPr/>
          </p:nvSpPr>
          <p:spPr>
            <a:xfrm>
              <a:off x="356283" y="3318763"/>
              <a:ext cx="3611562" cy="3944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spcAft>
                  <a:spcPts val="1000"/>
                </a:spcAft>
              </a:pPr>
              <a:r>
                <a:rPr lang="en-US" sz="2400" b="1" dirty="0" smtClean="0"/>
                <a:t>Components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1)  </a:t>
              </a:r>
              <a:r>
                <a:rPr lang="en-US" sz="2400" dirty="0" smtClean="0"/>
                <a:t>Light source 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2)  </a:t>
              </a:r>
              <a:r>
                <a:rPr lang="en-US" sz="2400" dirty="0" err="1" smtClean="0"/>
                <a:t>Monochrometer</a:t>
              </a:r>
              <a:endParaRPr lang="en-US" sz="2400" dirty="0" smtClean="0"/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3)  </a:t>
              </a:r>
              <a:r>
                <a:rPr lang="en-US" sz="2400" dirty="0" smtClean="0"/>
                <a:t>Sample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4)  </a:t>
              </a:r>
              <a:r>
                <a:rPr lang="en-US" sz="2400" dirty="0" smtClean="0"/>
                <a:t>Detector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/>
                <a:t>5)  Filters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/>
                <a:t>6)  Slits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/>
                <a:t>7)  </a:t>
              </a:r>
              <a:r>
                <a:rPr lang="en-US" sz="2400" dirty="0" err="1" smtClean="0"/>
                <a:t>Polarizers</a:t>
              </a:r>
              <a:endParaRPr lang="en-US" sz="2400" dirty="0" smtClean="0"/>
            </a:p>
          </p:txBody>
        </p:sp>
        <p:pic>
          <p:nvPicPr>
            <p:cNvPr id="143367" name="Picture 7" descr="http://leeequities.com/wp-content/uploads/2012/08/green-check-m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47950" y="3781425"/>
              <a:ext cx="449179" cy="512761"/>
            </a:xfrm>
            <a:prstGeom prst="rect">
              <a:avLst/>
            </a:prstGeom>
            <a:noFill/>
          </p:spPr>
        </p:pic>
        <p:pic>
          <p:nvPicPr>
            <p:cNvPr id="17" name="Picture 7" descr="http://leeequities.com/wp-content/uploads/2012/08/green-check-m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81350" y="4289427"/>
              <a:ext cx="449179" cy="512761"/>
            </a:xfrm>
            <a:prstGeom prst="rect">
              <a:avLst/>
            </a:prstGeom>
            <a:noFill/>
          </p:spPr>
        </p:pic>
        <p:pic>
          <p:nvPicPr>
            <p:cNvPr id="18" name="Picture 7" descr="http://leeequities.com/wp-content/uploads/2012/08/green-check-m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38375" y="5299077"/>
              <a:ext cx="449179" cy="512761"/>
            </a:xfrm>
            <a:prstGeom prst="rect">
              <a:avLst/>
            </a:prstGeom>
            <a:noFill/>
          </p:spPr>
        </p:pic>
      </p:grpSp>
      <p:pic>
        <p:nvPicPr>
          <p:cNvPr id="14" name="Picture 7" descr="http://leeequities.com/wp-content/uploads/2012/08/green-check-ma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9554" y="4319975"/>
            <a:ext cx="449179" cy="512761"/>
          </a:xfrm>
          <a:prstGeom prst="rect">
            <a:avLst/>
          </a:prstGeom>
          <a:noFill/>
        </p:spPr>
      </p:pic>
      <p:pic>
        <p:nvPicPr>
          <p:cNvPr id="15" name="Picture 7" descr="http://leeequities.com/wp-content/uploads/2012/08/green-check-ma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7475" y="5304481"/>
            <a:ext cx="449179" cy="512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877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500" y="1206500"/>
            <a:ext cx="7984385" cy="505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3655194" y="5555531"/>
            <a:ext cx="281806" cy="8071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356100" y="2679700"/>
            <a:ext cx="629942" cy="7045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971151" y="2435617"/>
            <a:ext cx="997160" cy="418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Mirrors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23286" y="2376161"/>
            <a:ext cx="1489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Entrance Slit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99802" y="6330890"/>
            <a:ext cx="947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Exit Slit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Fluorometer</a:t>
            </a:r>
            <a:r>
              <a:rPr lang="en-US" sz="3200" b="1" u="sng" dirty="0" smtClean="0">
                <a:solidFill>
                  <a:schemeClr val="tx2"/>
                </a:solidFill>
              </a:rPr>
              <a:t>: Slits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77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Fluorometer</a:t>
            </a:r>
            <a:r>
              <a:rPr lang="en-US" sz="3200" b="1" u="sng" dirty="0" smtClean="0">
                <a:solidFill>
                  <a:schemeClr val="tx2"/>
                </a:solidFill>
              </a:rPr>
              <a:t>: Slits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204802" name="Picture 2" descr="https://assets.newport.com/web900w-EN/images/153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3085" y="1423851"/>
            <a:ext cx="2861542" cy="4133849"/>
          </a:xfrm>
          <a:prstGeom prst="rect">
            <a:avLst/>
          </a:prstGeom>
          <a:noFill/>
        </p:spPr>
      </p:pic>
      <p:pic>
        <p:nvPicPr>
          <p:cNvPr id="204804" name="Picture 4" descr="http://www.emcgrath.com/catalog/images/LAB/Instruments/LBH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57" y="953791"/>
            <a:ext cx="3465739" cy="2599305"/>
          </a:xfrm>
          <a:prstGeom prst="rect">
            <a:avLst/>
          </a:prstGeom>
          <a:noFill/>
        </p:spPr>
      </p:pic>
      <p:pic>
        <p:nvPicPr>
          <p:cNvPr id="204808" name="Picture 8" descr="http://www.opto-mechanics.co.uk/ekmps/shops/orlin/images/adjustable-optical-slit-slt-05-675-p%5bekm%5d338x238%5bekm%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60" y="4026494"/>
            <a:ext cx="3462834" cy="2438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Slit widths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10183" y="1061881"/>
            <a:ext cx="4572000" cy="25801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en-US" sz="2000" b="1" u="sng" dirty="0" smtClean="0"/>
              <a:t>Wider Slits:</a:t>
            </a:r>
          </a:p>
          <a:p>
            <a:pPr marL="230188">
              <a:spcAft>
                <a:spcPts val="1000"/>
              </a:spcAft>
            </a:pPr>
            <a:r>
              <a:rPr lang="en-US" sz="2000" dirty="0" smtClean="0"/>
              <a:t>More light hitting sample</a:t>
            </a:r>
          </a:p>
          <a:p>
            <a:pPr marL="230188">
              <a:spcAft>
                <a:spcPts val="1000"/>
              </a:spcAft>
            </a:pPr>
            <a:r>
              <a:rPr lang="en-US" sz="2000" dirty="0" smtClean="0"/>
              <a:t>More emission</a:t>
            </a:r>
          </a:p>
          <a:p>
            <a:pPr marL="230188">
              <a:spcAft>
                <a:spcPts val="1000"/>
              </a:spcAft>
            </a:pPr>
            <a:r>
              <a:rPr lang="en-US" sz="2000" dirty="0" smtClean="0"/>
              <a:t>More light hitting the detector</a:t>
            </a:r>
          </a:p>
          <a:p>
            <a:pPr marL="230188">
              <a:spcAft>
                <a:spcPts val="1000"/>
              </a:spcAft>
            </a:pPr>
            <a:r>
              <a:rPr lang="en-US" sz="2000" dirty="0" smtClean="0"/>
              <a:t>More signal</a:t>
            </a:r>
          </a:p>
          <a:p>
            <a:pPr marL="230188">
              <a:spcAft>
                <a:spcPts val="1000"/>
              </a:spcAft>
            </a:pPr>
            <a:r>
              <a:rPr lang="en-US" sz="2000" dirty="0" smtClean="0"/>
              <a:t>Greater signal-to-noise</a:t>
            </a:r>
          </a:p>
        </p:txBody>
      </p:sp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024" y="883352"/>
            <a:ext cx="3396962" cy="283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745741" y="3191022"/>
            <a:ext cx="281806" cy="8071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2289024" y="932873"/>
            <a:ext cx="343340" cy="5025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898052" y="519649"/>
            <a:ext cx="1489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Entrance Slit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7122" y="3973310"/>
            <a:ext cx="947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Exit Slit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6159" y="3823856"/>
            <a:ext cx="3980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But…resolution decreases!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29934" y="5157605"/>
            <a:ext cx="1027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Source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972738" y="5446433"/>
            <a:ext cx="529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</a:t>
            </a:r>
            <a:r>
              <a:rPr lang="en-US" dirty="0" err="1" smtClean="0">
                <a:latin typeface="Symbol" pitchFamily="18" charset="2"/>
              </a:rPr>
              <a:t>n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18" name="Freeform 97"/>
          <p:cNvSpPr>
            <a:spLocks noChangeAspect="1"/>
          </p:cNvSpPr>
          <p:nvPr/>
        </p:nvSpPr>
        <p:spPr bwMode="auto">
          <a:xfrm rot="324265" flipH="1">
            <a:off x="1796387" y="5815788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solidFill>
            <a:schemeClr val="bg1"/>
          </a:solidFill>
          <a:ln w="38100">
            <a:solidFill>
              <a:srgbClr val="FF0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9" name="Litebulb"/>
          <p:cNvSpPr>
            <a:spLocks noEditPoints="1" noChangeArrowheads="1"/>
          </p:cNvSpPr>
          <p:nvPr/>
        </p:nvSpPr>
        <p:spPr bwMode="auto">
          <a:xfrm>
            <a:off x="1216145" y="5624928"/>
            <a:ext cx="457200" cy="6858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97"/>
          <p:cNvSpPr>
            <a:spLocks noChangeAspect="1"/>
          </p:cNvSpPr>
          <p:nvPr/>
        </p:nvSpPr>
        <p:spPr bwMode="auto">
          <a:xfrm rot="324265" flipH="1">
            <a:off x="1783686" y="5853889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8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1" name="Freeform 97"/>
          <p:cNvSpPr>
            <a:spLocks noChangeAspect="1"/>
          </p:cNvSpPr>
          <p:nvPr/>
        </p:nvSpPr>
        <p:spPr bwMode="auto">
          <a:xfrm rot="324265" flipH="1">
            <a:off x="1758286" y="5891989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00FF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3" name="Freeform 97"/>
          <p:cNvSpPr>
            <a:spLocks noChangeAspect="1"/>
          </p:cNvSpPr>
          <p:nvPr/>
        </p:nvSpPr>
        <p:spPr bwMode="auto">
          <a:xfrm rot="20050874" flipH="1">
            <a:off x="3412706" y="5251423"/>
            <a:ext cx="1540294" cy="412695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57150">
            <a:solidFill>
              <a:srgbClr val="7030A0">
                <a:alpha val="8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4" name="Freeform 97"/>
          <p:cNvSpPr>
            <a:spLocks noChangeAspect="1"/>
          </p:cNvSpPr>
          <p:nvPr/>
        </p:nvSpPr>
        <p:spPr bwMode="auto">
          <a:xfrm rot="1519109" flipH="1">
            <a:off x="3309806" y="6204434"/>
            <a:ext cx="1576572" cy="296918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57150">
            <a:solidFill>
              <a:srgbClr val="FF0000">
                <a:alpha val="8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5" name="Freeform 24"/>
          <p:cNvSpPr>
            <a:spLocks noChangeAspect="1"/>
          </p:cNvSpPr>
          <p:nvPr/>
        </p:nvSpPr>
        <p:spPr bwMode="auto">
          <a:xfrm flipH="1">
            <a:off x="3383886" y="5707838"/>
            <a:ext cx="1556414" cy="293122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57150">
            <a:solidFill>
              <a:srgbClr val="008000">
                <a:alpha val="8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H="1">
            <a:off x="4182428" y="5515928"/>
            <a:ext cx="2105025" cy="30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2724150" y="5715000"/>
            <a:ext cx="419100" cy="59055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>
            <a:off x="2740025" y="5381625"/>
            <a:ext cx="409575" cy="333375"/>
          </a:xfrm>
          <a:prstGeom prst="triangle">
            <a:avLst>
              <a:gd name="adj" fmla="val 65691"/>
            </a:avLst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461000" y="4622800"/>
            <a:ext cx="609600" cy="1295400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461000" y="6134100"/>
            <a:ext cx="609600" cy="571500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410200" y="5702300"/>
            <a:ext cx="152400" cy="2540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410200" y="6019800"/>
            <a:ext cx="152400" cy="2540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5603724" y="4978400"/>
            <a:ext cx="733576" cy="6734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241452" y="4685249"/>
            <a:ext cx="1489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Entrance Slit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3" name="Cube 42"/>
          <p:cNvSpPr/>
          <p:nvPr/>
        </p:nvSpPr>
        <p:spPr>
          <a:xfrm>
            <a:off x="7544036" y="5537200"/>
            <a:ext cx="456964" cy="896358"/>
          </a:xfrm>
          <a:prstGeom prst="cube">
            <a:avLst>
              <a:gd name="adj" fmla="val 31624"/>
            </a:avLst>
          </a:prstGeom>
          <a:solidFill>
            <a:srgbClr val="FFC000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7200809" y="6432237"/>
            <a:ext cx="1206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Sample</a:t>
            </a:r>
            <a:endParaRPr lang="en-US" sz="2000" dirty="0"/>
          </a:p>
        </p:txBody>
      </p:sp>
      <p:sp>
        <p:nvSpPr>
          <p:cNvPr id="45" name="Freeform 44"/>
          <p:cNvSpPr>
            <a:spLocks noChangeAspect="1"/>
          </p:cNvSpPr>
          <p:nvPr/>
        </p:nvSpPr>
        <p:spPr bwMode="auto">
          <a:xfrm rot="572173" flipH="1">
            <a:off x="3409286" y="5923738"/>
            <a:ext cx="1556414" cy="293122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57150">
            <a:solidFill>
              <a:srgbClr val="FFFF00">
                <a:alpha val="80000"/>
              </a:srgbClr>
            </a:solidFill>
            <a:round/>
            <a:headEnd type="triangle" w="med" len="lg"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6" name="Freeform 45"/>
          <p:cNvSpPr>
            <a:spLocks noChangeAspect="1"/>
          </p:cNvSpPr>
          <p:nvPr/>
        </p:nvSpPr>
        <p:spPr bwMode="auto">
          <a:xfrm rot="189944" flipH="1">
            <a:off x="5911186" y="5898338"/>
            <a:ext cx="1556414" cy="293122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57150">
            <a:solidFill>
              <a:srgbClr val="FFFF00">
                <a:alpha val="80000"/>
              </a:srgbClr>
            </a:solidFill>
            <a:round/>
            <a:headEnd type="triangle" w="med" len="lg"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  <p:bldP spid="13" grpId="0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/>
      <p:bldP spid="43" grpId="0" animBg="1"/>
      <p:bldP spid="44" grpId="0"/>
      <p:bldP spid="45" grpId="0" animBg="1"/>
      <p:bldP spid="4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Slit widths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06900" y="4080470"/>
            <a:ext cx="48133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/>
              <a:t>bandpass</a:t>
            </a:r>
            <a:r>
              <a:rPr lang="en-US" sz="2200" dirty="0" smtClean="0"/>
              <a:t> (nm) = </a:t>
            </a:r>
          </a:p>
          <a:p>
            <a:r>
              <a:rPr lang="en-US" sz="2200" dirty="0" smtClean="0"/>
              <a:t>slit width (mm) x dispersion (nm mm</a:t>
            </a:r>
            <a:r>
              <a:rPr lang="en-US" sz="2200" baseline="30000" dirty="0" smtClean="0"/>
              <a:t>-1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922" y="5314375"/>
            <a:ext cx="3520642" cy="134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413236" y="5043180"/>
            <a:ext cx="2689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for a 4.25 nm mm</a:t>
            </a:r>
            <a:r>
              <a:rPr lang="en-US" baseline="30000" dirty="0" smtClean="0"/>
              <a:t>-1</a:t>
            </a:r>
            <a:r>
              <a:rPr lang="en-US" dirty="0" smtClean="0"/>
              <a:t> grating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06134" y="1449205"/>
            <a:ext cx="1027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Source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048938" y="1738033"/>
            <a:ext cx="529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</a:t>
            </a:r>
            <a:r>
              <a:rPr lang="en-US" dirty="0" err="1" smtClean="0">
                <a:latin typeface="Symbol" pitchFamily="18" charset="2"/>
              </a:rPr>
              <a:t>n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14" name="Freeform 97"/>
          <p:cNvSpPr>
            <a:spLocks noChangeAspect="1"/>
          </p:cNvSpPr>
          <p:nvPr/>
        </p:nvSpPr>
        <p:spPr bwMode="auto">
          <a:xfrm rot="324265" flipH="1">
            <a:off x="1872587" y="2107388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solidFill>
            <a:schemeClr val="bg1"/>
          </a:solidFill>
          <a:ln w="38100">
            <a:solidFill>
              <a:srgbClr val="FF0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5" name="Litebulb"/>
          <p:cNvSpPr>
            <a:spLocks noEditPoints="1" noChangeArrowheads="1"/>
          </p:cNvSpPr>
          <p:nvPr/>
        </p:nvSpPr>
        <p:spPr bwMode="auto">
          <a:xfrm>
            <a:off x="1292345" y="1916528"/>
            <a:ext cx="457200" cy="6858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97"/>
          <p:cNvSpPr>
            <a:spLocks noChangeAspect="1"/>
          </p:cNvSpPr>
          <p:nvPr/>
        </p:nvSpPr>
        <p:spPr bwMode="auto">
          <a:xfrm rot="324265" flipH="1">
            <a:off x="1859886" y="2145489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8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7" name="Freeform 97"/>
          <p:cNvSpPr>
            <a:spLocks noChangeAspect="1"/>
          </p:cNvSpPr>
          <p:nvPr/>
        </p:nvSpPr>
        <p:spPr bwMode="auto">
          <a:xfrm rot="324265" flipH="1">
            <a:off x="1834486" y="2183589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00FF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8" name="Freeform 97"/>
          <p:cNvSpPr>
            <a:spLocks noChangeAspect="1"/>
          </p:cNvSpPr>
          <p:nvPr/>
        </p:nvSpPr>
        <p:spPr bwMode="auto">
          <a:xfrm rot="20050874" flipH="1">
            <a:off x="3488906" y="1543023"/>
            <a:ext cx="1540294" cy="412695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57150">
            <a:solidFill>
              <a:srgbClr val="7030A0">
                <a:alpha val="8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9" name="Freeform 97"/>
          <p:cNvSpPr>
            <a:spLocks noChangeAspect="1"/>
          </p:cNvSpPr>
          <p:nvPr/>
        </p:nvSpPr>
        <p:spPr bwMode="auto">
          <a:xfrm rot="1519109" flipH="1">
            <a:off x="3386006" y="2496034"/>
            <a:ext cx="1576572" cy="296918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57150">
            <a:solidFill>
              <a:srgbClr val="FF0000">
                <a:alpha val="8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0" name="Freeform 19"/>
          <p:cNvSpPr>
            <a:spLocks noChangeAspect="1"/>
          </p:cNvSpPr>
          <p:nvPr/>
        </p:nvSpPr>
        <p:spPr bwMode="auto">
          <a:xfrm flipH="1">
            <a:off x="3460086" y="1999438"/>
            <a:ext cx="1556414" cy="293122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57150">
            <a:solidFill>
              <a:srgbClr val="008000">
                <a:alpha val="8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 flipH="1">
            <a:off x="4258628" y="1807528"/>
            <a:ext cx="2105025" cy="30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2800350" y="2006600"/>
            <a:ext cx="419100" cy="59055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2803525" y="1673225"/>
            <a:ext cx="428625" cy="333375"/>
          </a:xfrm>
          <a:prstGeom prst="triangle">
            <a:avLst>
              <a:gd name="adj" fmla="val 65691"/>
            </a:avLst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537200" y="914400"/>
            <a:ext cx="609600" cy="1295400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37200" y="2425700"/>
            <a:ext cx="609600" cy="571500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486400" y="1993900"/>
            <a:ext cx="152400" cy="2540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486400" y="2311400"/>
            <a:ext cx="152400" cy="2540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5679924" y="1270000"/>
            <a:ext cx="733576" cy="6734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317652" y="976849"/>
            <a:ext cx="1489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Entrance Slit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0" name="Cube 29"/>
          <p:cNvSpPr/>
          <p:nvPr/>
        </p:nvSpPr>
        <p:spPr>
          <a:xfrm>
            <a:off x="7620236" y="1828800"/>
            <a:ext cx="456964" cy="896358"/>
          </a:xfrm>
          <a:prstGeom prst="cube">
            <a:avLst>
              <a:gd name="adj" fmla="val 31624"/>
            </a:avLst>
          </a:prstGeom>
          <a:solidFill>
            <a:srgbClr val="FFC000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277009" y="2723837"/>
            <a:ext cx="1206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Sample</a:t>
            </a:r>
            <a:endParaRPr lang="en-US" sz="2000" dirty="0"/>
          </a:p>
        </p:txBody>
      </p:sp>
      <p:sp>
        <p:nvSpPr>
          <p:cNvPr id="32" name="Freeform 31"/>
          <p:cNvSpPr>
            <a:spLocks noChangeAspect="1"/>
          </p:cNvSpPr>
          <p:nvPr/>
        </p:nvSpPr>
        <p:spPr bwMode="auto">
          <a:xfrm rot="572173" flipH="1">
            <a:off x="3485486" y="2215338"/>
            <a:ext cx="1556414" cy="293122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57150">
            <a:solidFill>
              <a:srgbClr val="FFFF00">
                <a:alpha val="80000"/>
              </a:srgbClr>
            </a:solidFill>
            <a:round/>
            <a:headEnd type="triangle" w="med" len="lg"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3" name="Freeform 32"/>
          <p:cNvSpPr>
            <a:spLocks noChangeAspect="1"/>
          </p:cNvSpPr>
          <p:nvPr/>
        </p:nvSpPr>
        <p:spPr bwMode="auto">
          <a:xfrm rot="189944" flipH="1">
            <a:off x="5987386" y="2189938"/>
            <a:ext cx="1556414" cy="293122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57150">
            <a:solidFill>
              <a:srgbClr val="FFFF00">
                <a:alpha val="80000"/>
              </a:srgbClr>
            </a:solidFill>
            <a:round/>
            <a:headEnd type="triangle" w="med" len="lg"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07875" name="Object 3"/>
          <p:cNvGraphicFramePr>
            <a:graphicFrameLocks noChangeAspect="1"/>
          </p:cNvGraphicFramePr>
          <p:nvPr/>
        </p:nvGraphicFramePr>
        <p:xfrm>
          <a:off x="292100" y="3935183"/>
          <a:ext cx="3829050" cy="2879955"/>
        </p:xfrm>
        <a:graphic>
          <a:graphicData uri="http://schemas.openxmlformats.org/presentationml/2006/ole">
            <p:oleObj spid="_x0000_s207875" name="Graph" r:id="rId5" imgW="3901320" imgH="2935800" progId="Origin50.Graph">
              <p:embed/>
            </p:oleObj>
          </a:graphicData>
        </a:graphic>
      </p:graphicFrame>
      <p:sp>
        <p:nvSpPr>
          <p:cNvPr id="36" name="Freeform 35"/>
          <p:cNvSpPr/>
          <p:nvPr/>
        </p:nvSpPr>
        <p:spPr>
          <a:xfrm>
            <a:off x="977900" y="4978400"/>
            <a:ext cx="2870200" cy="1328595"/>
          </a:xfrm>
          <a:custGeom>
            <a:avLst/>
            <a:gdLst>
              <a:gd name="connsiteX0" fmla="*/ 0 w 5245100"/>
              <a:gd name="connsiteY0" fmla="*/ 3297767 h 3314700"/>
              <a:gd name="connsiteX1" fmla="*/ 279400 w 5245100"/>
              <a:gd name="connsiteY1" fmla="*/ 3297767 h 3314700"/>
              <a:gd name="connsiteX2" fmla="*/ 558800 w 5245100"/>
              <a:gd name="connsiteY2" fmla="*/ 3297767 h 3314700"/>
              <a:gd name="connsiteX3" fmla="*/ 838200 w 5245100"/>
              <a:gd name="connsiteY3" fmla="*/ 3297767 h 3314700"/>
              <a:gd name="connsiteX4" fmla="*/ 1143000 w 5245100"/>
              <a:gd name="connsiteY4" fmla="*/ 3272367 h 3314700"/>
              <a:gd name="connsiteX5" fmla="*/ 1460500 w 5245100"/>
              <a:gd name="connsiteY5" fmla="*/ 3132667 h 3314700"/>
              <a:gd name="connsiteX6" fmla="*/ 1689100 w 5245100"/>
              <a:gd name="connsiteY6" fmla="*/ 2802467 h 3314700"/>
              <a:gd name="connsiteX7" fmla="*/ 1879600 w 5245100"/>
              <a:gd name="connsiteY7" fmla="*/ 2345267 h 3314700"/>
              <a:gd name="connsiteX8" fmla="*/ 2044700 w 5245100"/>
              <a:gd name="connsiteY8" fmla="*/ 1773767 h 3314700"/>
              <a:gd name="connsiteX9" fmla="*/ 2197100 w 5245100"/>
              <a:gd name="connsiteY9" fmla="*/ 1113367 h 3314700"/>
              <a:gd name="connsiteX10" fmla="*/ 2362200 w 5245100"/>
              <a:gd name="connsiteY10" fmla="*/ 516467 h 3314700"/>
              <a:gd name="connsiteX11" fmla="*/ 2476500 w 5245100"/>
              <a:gd name="connsiteY11" fmla="*/ 211667 h 3314700"/>
              <a:gd name="connsiteX12" fmla="*/ 2603500 w 5245100"/>
              <a:gd name="connsiteY12" fmla="*/ 33867 h 3314700"/>
              <a:gd name="connsiteX13" fmla="*/ 2743200 w 5245100"/>
              <a:gd name="connsiteY13" fmla="*/ 33867 h 3314700"/>
              <a:gd name="connsiteX14" fmla="*/ 2870200 w 5245100"/>
              <a:gd name="connsiteY14" fmla="*/ 237067 h 3314700"/>
              <a:gd name="connsiteX15" fmla="*/ 3060700 w 5245100"/>
              <a:gd name="connsiteY15" fmla="*/ 859367 h 3314700"/>
              <a:gd name="connsiteX16" fmla="*/ 3263900 w 5245100"/>
              <a:gd name="connsiteY16" fmla="*/ 1672167 h 3314700"/>
              <a:gd name="connsiteX17" fmla="*/ 3454400 w 5245100"/>
              <a:gd name="connsiteY17" fmla="*/ 2357967 h 3314700"/>
              <a:gd name="connsiteX18" fmla="*/ 3581400 w 5245100"/>
              <a:gd name="connsiteY18" fmla="*/ 2764367 h 3314700"/>
              <a:gd name="connsiteX19" fmla="*/ 3771900 w 5245100"/>
              <a:gd name="connsiteY19" fmla="*/ 3031067 h 3314700"/>
              <a:gd name="connsiteX20" fmla="*/ 3962400 w 5245100"/>
              <a:gd name="connsiteY20" fmla="*/ 3221567 h 3314700"/>
              <a:gd name="connsiteX21" fmla="*/ 4229100 w 5245100"/>
              <a:gd name="connsiteY21" fmla="*/ 3285067 h 3314700"/>
              <a:gd name="connsiteX22" fmla="*/ 4673600 w 5245100"/>
              <a:gd name="connsiteY22" fmla="*/ 3310467 h 3314700"/>
              <a:gd name="connsiteX23" fmla="*/ 5194300 w 5245100"/>
              <a:gd name="connsiteY23" fmla="*/ 3310467 h 3314700"/>
              <a:gd name="connsiteX24" fmla="*/ 5245100 w 5245100"/>
              <a:gd name="connsiteY24" fmla="*/ 3310467 h 331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245100" h="3314700">
                <a:moveTo>
                  <a:pt x="0" y="3297767"/>
                </a:moveTo>
                <a:lnTo>
                  <a:pt x="279400" y="3297767"/>
                </a:lnTo>
                <a:lnTo>
                  <a:pt x="558800" y="3297767"/>
                </a:lnTo>
                <a:cubicBezTo>
                  <a:pt x="651933" y="3297767"/>
                  <a:pt x="740833" y="3302000"/>
                  <a:pt x="838200" y="3297767"/>
                </a:cubicBezTo>
                <a:cubicBezTo>
                  <a:pt x="935567" y="3293534"/>
                  <a:pt x="1039283" y="3299884"/>
                  <a:pt x="1143000" y="3272367"/>
                </a:cubicBezTo>
                <a:cubicBezTo>
                  <a:pt x="1246717" y="3244850"/>
                  <a:pt x="1369483" y="3210984"/>
                  <a:pt x="1460500" y="3132667"/>
                </a:cubicBezTo>
                <a:cubicBezTo>
                  <a:pt x="1551517" y="3054350"/>
                  <a:pt x="1619250" y="2933700"/>
                  <a:pt x="1689100" y="2802467"/>
                </a:cubicBezTo>
                <a:cubicBezTo>
                  <a:pt x="1758950" y="2671234"/>
                  <a:pt x="1820333" y="2516717"/>
                  <a:pt x="1879600" y="2345267"/>
                </a:cubicBezTo>
                <a:cubicBezTo>
                  <a:pt x="1938867" y="2173817"/>
                  <a:pt x="1991783" y="1979084"/>
                  <a:pt x="2044700" y="1773767"/>
                </a:cubicBezTo>
                <a:cubicBezTo>
                  <a:pt x="2097617" y="1568450"/>
                  <a:pt x="2144183" y="1322917"/>
                  <a:pt x="2197100" y="1113367"/>
                </a:cubicBezTo>
                <a:cubicBezTo>
                  <a:pt x="2250017" y="903817"/>
                  <a:pt x="2315633" y="666750"/>
                  <a:pt x="2362200" y="516467"/>
                </a:cubicBezTo>
                <a:cubicBezTo>
                  <a:pt x="2408767" y="366184"/>
                  <a:pt x="2436283" y="292100"/>
                  <a:pt x="2476500" y="211667"/>
                </a:cubicBezTo>
                <a:cubicBezTo>
                  <a:pt x="2516717" y="131234"/>
                  <a:pt x="2559050" y="63500"/>
                  <a:pt x="2603500" y="33867"/>
                </a:cubicBezTo>
                <a:cubicBezTo>
                  <a:pt x="2647950" y="4234"/>
                  <a:pt x="2698750" y="0"/>
                  <a:pt x="2743200" y="33867"/>
                </a:cubicBezTo>
                <a:cubicBezTo>
                  <a:pt x="2787650" y="67734"/>
                  <a:pt x="2817283" y="99484"/>
                  <a:pt x="2870200" y="237067"/>
                </a:cubicBezTo>
                <a:cubicBezTo>
                  <a:pt x="2923117" y="374650"/>
                  <a:pt x="2995083" y="620184"/>
                  <a:pt x="3060700" y="859367"/>
                </a:cubicBezTo>
                <a:cubicBezTo>
                  <a:pt x="3126317" y="1098550"/>
                  <a:pt x="3198283" y="1422400"/>
                  <a:pt x="3263900" y="1672167"/>
                </a:cubicBezTo>
                <a:cubicBezTo>
                  <a:pt x="3329517" y="1921934"/>
                  <a:pt x="3401483" y="2175934"/>
                  <a:pt x="3454400" y="2357967"/>
                </a:cubicBezTo>
                <a:cubicBezTo>
                  <a:pt x="3507317" y="2540000"/>
                  <a:pt x="3528483" y="2652184"/>
                  <a:pt x="3581400" y="2764367"/>
                </a:cubicBezTo>
                <a:cubicBezTo>
                  <a:pt x="3634317" y="2876550"/>
                  <a:pt x="3708400" y="2954867"/>
                  <a:pt x="3771900" y="3031067"/>
                </a:cubicBezTo>
                <a:cubicBezTo>
                  <a:pt x="3835400" y="3107267"/>
                  <a:pt x="3886200" y="3179234"/>
                  <a:pt x="3962400" y="3221567"/>
                </a:cubicBezTo>
                <a:cubicBezTo>
                  <a:pt x="4038600" y="3263900"/>
                  <a:pt x="4110567" y="3270250"/>
                  <a:pt x="4229100" y="3285067"/>
                </a:cubicBezTo>
                <a:cubicBezTo>
                  <a:pt x="4347633" y="3299884"/>
                  <a:pt x="4512733" y="3306234"/>
                  <a:pt x="4673600" y="3310467"/>
                </a:cubicBezTo>
                <a:cubicBezTo>
                  <a:pt x="4834467" y="3314700"/>
                  <a:pt x="5194300" y="3310467"/>
                  <a:pt x="5194300" y="3310467"/>
                </a:cubicBezTo>
                <a:lnTo>
                  <a:pt x="5245100" y="3310467"/>
                </a:lnTo>
              </a:path>
            </a:pathLst>
          </a:cu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1003300" y="4252383"/>
            <a:ext cx="2857500" cy="2046817"/>
          </a:xfrm>
          <a:custGeom>
            <a:avLst/>
            <a:gdLst>
              <a:gd name="connsiteX0" fmla="*/ 0 w 2895600"/>
              <a:gd name="connsiteY0" fmla="*/ 2046817 h 2046817"/>
              <a:gd name="connsiteX1" fmla="*/ 292100 w 2895600"/>
              <a:gd name="connsiteY1" fmla="*/ 1907117 h 2046817"/>
              <a:gd name="connsiteX2" fmla="*/ 546100 w 2895600"/>
              <a:gd name="connsiteY2" fmla="*/ 1615017 h 2046817"/>
              <a:gd name="connsiteX3" fmla="*/ 800100 w 2895600"/>
              <a:gd name="connsiteY3" fmla="*/ 1119717 h 2046817"/>
              <a:gd name="connsiteX4" fmla="*/ 1003300 w 2895600"/>
              <a:gd name="connsiteY4" fmla="*/ 624417 h 2046817"/>
              <a:gd name="connsiteX5" fmla="*/ 1206500 w 2895600"/>
              <a:gd name="connsiteY5" fmla="*/ 218017 h 2046817"/>
              <a:gd name="connsiteX6" fmla="*/ 1346200 w 2895600"/>
              <a:gd name="connsiteY6" fmla="*/ 52917 h 2046817"/>
              <a:gd name="connsiteX7" fmla="*/ 1435100 w 2895600"/>
              <a:gd name="connsiteY7" fmla="*/ 14817 h 2046817"/>
              <a:gd name="connsiteX8" fmla="*/ 1498600 w 2895600"/>
              <a:gd name="connsiteY8" fmla="*/ 14817 h 2046817"/>
              <a:gd name="connsiteX9" fmla="*/ 1638300 w 2895600"/>
              <a:gd name="connsiteY9" fmla="*/ 103717 h 2046817"/>
              <a:gd name="connsiteX10" fmla="*/ 1752600 w 2895600"/>
              <a:gd name="connsiteY10" fmla="*/ 294217 h 2046817"/>
              <a:gd name="connsiteX11" fmla="*/ 1993900 w 2895600"/>
              <a:gd name="connsiteY11" fmla="*/ 802217 h 2046817"/>
              <a:gd name="connsiteX12" fmla="*/ 2260600 w 2895600"/>
              <a:gd name="connsiteY12" fmla="*/ 1424517 h 2046817"/>
              <a:gd name="connsiteX13" fmla="*/ 2463800 w 2895600"/>
              <a:gd name="connsiteY13" fmla="*/ 1729317 h 2046817"/>
              <a:gd name="connsiteX14" fmla="*/ 2641600 w 2895600"/>
              <a:gd name="connsiteY14" fmla="*/ 1907117 h 2046817"/>
              <a:gd name="connsiteX15" fmla="*/ 2895600 w 2895600"/>
              <a:gd name="connsiteY15" fmla="*/ 2034117 h 2046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95600" h="2046817">
                <a:moveTo>
                  <a:pt x="0" y="2046817"/>
                </a:moveTo>
                <a:cubicBezTo>
                  <a:pt x="100541" y="2012950"/>
                  <a:pt x="201083" y="1979084"/>
                  <a:pt x="292100" y="1907117"/>
                </a:cubicBezTo>
                <a:cubicBezTo>
                  <a:pt x="383117" y="1835150"/>
                  <a:pt x="461433" y="1746250"/>
                  <a:pt x="546100" y="1615017"/>
                </a:cubicBezTo>
                <a:cubicBezTo>
                  <a:pt x="630767" y="1483784"/>
                  <a:pt x="723900" y="1284817"/>
                  <a:pt x="800100" y="1119717"/>
                </a:cubicBezTo>
                <a:cubicBezTo>
                  <a:pt x="876300" y="954617"/>
                  <a:pt x="935567" y="774700"/>
                  <a:pt x="1003300" y="624417"/>
                </a:cubicBezTo>
                <a:cubicBezTo>
                  <a:pt x="1071033" y="474134"/>
                  <a:pt x="1149350" y="313267"/>
                  <a:pt x="1206500" y="218017"/>
                </a:cubicBezTo>
                <a:cubicBezTo>
                  <a:pt x="1263650" y="122767"/>
                  <a:pt x="1308100" y="86784"/>
                  <a:pt x="1346200" y="52917"/>
                </a:cubicBezTo>
                <a:cubicBezTo>
                  <a:pt x="1384300" y="19050"/>
                  <a:pt x="1409700" y="21167"/>
                  <a:pt x="1435100" y="14817"/>
                </a:cubicBezTo>
                <a:cubicBezTo>
                  <a:pt x="1460500" y="8467"/>
                  <a:pt x="1464733" y="0"/>
                  <a:pt x="1498600" y="14817"/>
                </a:cubicBezTo>
                <a:cubicBezTo>
                  <a:pt x="1532467" y="29634"/>
                  <a:pt x="1595967" y="57150"/>
                  <a:pt x="1638300" y="103717"/>
                </a:cubicBezTo>
                <a:cubicBezTo>
                  <a:pt x="1680633" y="150284"/>
                  <a:pt x="1693333" y="177800"/>
                  <a:pt x="1752600" y="294217"/>
                </a:cubicBezTo>
                <a:cubicBezTo>
                  <a:pt x="1811867" y="410634"/>
                  <a:pt x="1909233" y="613834"/>
                  <a:pt x="1993900" y="802217"/>
                </a:cubicBezTo>
                <a:cubicBezTo>
                  <a:pt x="2078567" y="990600"/>
                  <a:pt x="2182283" y="1270000"/>
                  <a:pt x="2260600" y="1424517"/>
                </a:cubicBezTo>
                <a:cubicBezTo>
                  <a:pt x="2338917" y="1579034"/>
                  <a:pt x="2400300" y="1648884"/>
                  <a:pt x="2463800" y="1729317"/>
                </a:cubicBezTo>
                <a:cubicBezTo>
                  <a:pt x="2527300" y="1809750"/>
                  <a:pt x="2569633" y="1856317"/>
                  <a:pt x="2641600" y="1907117"/>
                </a:cubicBezTo>
                <a:cubicBezTo>
                  <a:pt x="2713567" y="1957917"/>
                  <a:pt x="2804583" y="1996017"/>
                  <a:pt x="2895600" y="2034117"/>
                </a:cubicBez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rgbClr val="0000FF"/>
                </a:solidFill>
              </a:ln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18209" y="3345934"/>
            <a:ext cx="13131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Small Slit</a:t>
            </a:r>
          </a:p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Large Slit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36" grpId="0" animBg="1"/>
      <p:bldP spid="38" grpId="0" animBg="1"/>
      <p:bldP spid="3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Excitation Slit widths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400" y="745420"/>
            <a:ext cx="4597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  </a:t>
            </a:r>
            <a:r>
              <a:rPr lang="en-US" sz="2400" b="1" u="sng" dirty="0" smtClean="0"/>
              <a:t>Single Component: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110" y="1169550"/>
            <a:ext cx="3530600" cy="15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2000" b="1" dirty="0" smtClean="0"/>
              <a:t>Wider slit</a:t>
            </a:r>
            <a:r>
              <a:rPr lang="en-US" sz="2000" dirty="0" smtClean="0"/>
              <a:t>:</a:t>
            </a:r>
          </a:p>
          <a:p>
            <a:pPr marL="228600">
              <a:spcAft>
                <a:spcPts val="500"/>
              </a:spcAft>
            </a:pPr>
            <a:r>
              <a:rPr lang="en-US" sz="2000" dirty="0" smtClean="0"/>
              <a:t>Larger bandwidth</a:t>
            </a:r>
          </a:p>
          <a:p>
            <a:pPr marL="228600">
              <a:spcAft>
                <a:spcPts val="500"/>
              </a:spcAft>
            </a:pPr>
            <a:r>
              <a:rPr lang="en-US" sz="2000" dirty="0" smtClean="0"/>
              <a:t>Intensity increase</a:t>
            </a:r>
          </a:p>
          <a:p>
            <a:pPr marL="228600">
              <a:spcAft>
                <a:spcPts val="500"/>
              </a:spcAft>
            </a:pPr>
            <a:r>
              <a:rPr lang="en-US" sz="2000" dirty="0" smtClean="0"/>
              <a:t>No emission spectra change</a:t>
            </a:r>
            <a:endParaRPr lang="en-US" sz="2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353035" y="2881745"/>
            <a:ext cx="6542947" cy="3784491"/>
            <a:chOff x="4019986" y="968834"/>
            <a:chExt cx="4273114" cy="2471602"/>
          </a:xfrm>
        </p:grpSpPr>
        <p:grpSp>
          <p:nvGrpSpPr>
            <p:cNvPr id="3" name="Group 2"/>
            <p:cNvGrpSpPr/>
            <p:nvPr/>
          </p:nvGrpSpPr>
          <p:grpSpPr>
            <a:xfrm>
              <a:off x="4019986" y="968834"/>
              <a:ext cx="4273114" cy="2471602"/>
              <a:chOff x="13530" y="1704903"/>
              <a:chExt cx="5197096" cy="2907305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16113" y="1704903"/>
                <a:ext cx="5094513" cy="2907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TextBox 4"/>
              <p:cNvSpPr txBox="1"/>
              <p:nvPr/>
            </p:nvSpPr>
            <p:spPr>
              <a:xfrm rot="16200000">
                <a:off x="-642567" y="2786420"/>
                <a:ext cx="1761388" cy="449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Absorbance</a:t>
                </a:r>
                <a:endParaRPr lang="en-US" b="1" dirty="0"/>
              </a:p>
            </p:txBody>
          </p:sp>
        </p:grpSp>
        <p:sp>
          <p:nvSpPr>
            <p:cNvPr id="14" name="Freeform 13"/>
            <p:cNvSpPr/>
            <p:nvPr/>
          </p:nvSpPr>
          <p:spPr>
            <a:xfrm>
              <a:off x="5715000" y="2470972"/>
              <a:ext cx="431800" cy="546723"/>
            </a:xfrm>
            <a:custGeom>
              <a:avLst/>
              <a:gdLst>
                <a:gd name="connsiteX0" fmla="*/ 0 w 5245100"/>
                <a:gd name="connsiteY0" fmla="*/ 3297767 h 3314700"/>
                <a:gd name="connsiteX1" fmla="*/ 279400 w 5245100"/>
                <a:gd name="connsiteY1" fmla="*/ 3297767 h 3314700"/>
                <a:gd name="connsiteX2" fmla="*/ 558800 w 5245100"/>
                <a:gd name="connsiteY2" fmla="*/ 3297767 h 3314700"/>
                <a:gd name="connsiteX3" fmla="*/ 838200 w 5245100"/>
                <a:gd name="connsiteY3" fmla="*/ 3297767 h 3314700"/>
                <a:gd name="connsiteX4" fmla="*/ 1143000 w 5245100"/>
                <a:gd name="connsiteY4" fmla="*/ 3272367 h 3314700"/>
                <a:gd name="connsiteX5" fmla="*/ 1460500 w 5245100"/>
                <a:gd name="connsiteY5" fmla="*/ 3132667 h 3314700"/>
                <a:gd name="connsiteX6" fmla="*/ 1689100 w 5245100"/>
                <a:gd name="connsiteY6" fmla="*/ 2802467 h 3314700"/>
                <a:gd name="connsiteX7" fmla="*/ 1879600 w 5245100"/>
                <a:gd name="connsiteY7" fmla="*/ 2345267 h 3314700"/>
                <a:gd name="connsiteX8" fmla="*/ 2044700 w 5245100"/>
                <a:gd name="connsiteY8" fmla="*/ 1773767 h 3314700"/>
                <a:gd name="connsiteX9" fmla="*/ 2197100 w 5245100"/>
                <a:gd name="connsiteY9" fmla="*/ 1113367 h 3314700"/>
                <a:gd name="connsiteX10" fmla="*/ 2362200 w 5245100"/>
                <a:gd name="connsiteY10" fmla="*/ 516467 h 3314700"/>
                <a:gd name="connsiteX11" fmla="*/ 2476500 w 5245100"/>
                <a:gd name="connsiteY11" fmla="*/ 211667 h 3314700"/>
                <a:gd name="connsiteX12" fmla="*/ 2603500 w 5245100"/>
                <a:gd name="connsiteY12" fmla="*/ 33867 h 3314700"/>
                <a:gd name="connsiteX13" fmla="*/ 2743200 w 5245100"/>
                <a:gd name="connsiteY13" fmla="*/ 33867 h 3314700"/>
                <a:gd name="connsiteX14" fmla="*/ 2870200 w 5245100"/>
                <a:gd name="connsiteY14" fmla="*/ 237067 h 3314700"/>
                <a:gd name="connsiteX15" fmla="*/ 3060700 w 5245100"/>
                <a:gd name="connsiteY15" fmla="*/ 859367 h 3314700"/>
                <a:gd name="connsiteX16" fmla="*/ 3263900 w 5245100"/>
                <a:gd name="connsiteY16" fmla="*/ 1672167 h 3314700"/>
                <a:gd name="connsiteX17" fmla="*/ 3454400 w 5245100"/>
                <a:gd name="connsiteY17" fmla="*/ 2357967 h 3314700"/>
                <a:gd name="connsiteX18" fmla="*/ 3581400 w 5245100"/>
                <a:gd name="connsiteY18" fmla="*/ 2764367 h 3314700"/>
                <a:gd name="connsiteX19" fmla="*/ 3771900 w 5245100"/>
                <a:gd name="connsiteY19" fmla="*/ 3031067 h 3314700"/>
                <a:gd name="connsiteX20" fmla="*/ 3962400 w 5245100"/>
                <a:gd name="connsiteY20" fmla="*/ 3221567 h 3314700"/>
                <a:gd name="connsiteX21" fmla="*/ 4229100 w 5245100"/>
                <a:gd name="connsiteY21" fmla="*/ 3285067 h 3314700"/>
                <a:gd name="connsiteX22" fmla="*/ 4673600 w 5245100"/>
                <a:gd name="connsiteY22" fmla="*/ 3310467 h 3314700"/>
                <a:gd name="connsiteX23" fmla="*/ 5194300 w 5245100"/>
                <a:gd name="connsiteY23" fmla="*/ 3310467 h 3314700"/>
                <a:gd name="connsiteX24" fmla="*/ 5245100 w 5245100"/>
                <a:gd name="connsiteY24" fmla="*/ 3310467 h 331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45100" h="3314700">
                  <a:moveTo>
                    <a:pt x="0" y="3297767"/>
                  </a:moveTo>
                  <a:lnTo>
                    <a:pt x="279400" y="3297767"/>
                  </a:lnTo>
                  <a:lnTo>
                    <a:pt x="558800" y="3297767"/>
                  </a:lnTo>
                  <a:cubicBezTo>
                    <a:pt x="651933" y="3297767"/>
                    <a:pt x="740833" y="3302000"/>
                    <a:pt x="838200" y="3297767"/>
                  </a:cubicBezTo>
                  <a:cubicBezTo>
                    <a:pt x="935567" y="3293534"/>
                    <a:pt x="1039283" y="3299884"/>
                    <a:pt x="1143000" y="3272367"/>
                  </a:cubicBezTo>
                  <a:cubicBezTo>
                    <a:pt x="1246717" y="3244850"/>
                    <a:pt x="1369483" y="3210984"/>
                    <a:pt x="1460500" y="3132667"/>
                  </a:cubicBezTo>
                  <a:cubicBezTo>
                    <a:pt x="1551517" y="3054350"/>
                    <a:pt x="1619250" y="2933700"/>
                    <a:pt x="1689100" y="2802467"/>
                  </a:cubicBezTo>
                  <a:cubicBezTo>
                    <a:pt x="1758950" y="2671234"/>
                    <a:pt x="1820333" y="2516717"/>
                    <a:pt x="1879600" y="2345267"/>
                  </a:cubicBezTo>
                  <a:cubicBezTo>
                    <a:pt x="1938867" y="2173817"/>
                    <a:pt x="1991783" y="1979084"/>
                    <a:pt x="2044700" y="1773767"/>
                  </a:cubicBezTo>
                  <a:cubicBezTo>
                    <a:pt x="2097617" y="1568450"/>
                    <a:pt x="2144183" y="1322917"/>
                    <a:pt x="2197100" y="1113367"/>
                  </a:cubicBezTo>
                  <a:cubicBezTo>
                    <a:pt x="2250017" y="903817"/>
                    <a:pt x="2315633" y="666750"/>
                    <a:pt x="2362200" y="516467"/>
                  </a:cubicBezTo>
                  <a:cubicBezTo>
                    <a:pt x="2408767" y="366184"/>
                    <a:pt x="2436283" y="292100"/>
                    <a:pt x="2476500" y="211667"/>
                  </a:cubicBezTo>
                  <a:cubicBezTo>
                    <a:pt x="2516717" y="131234"/>
                    <a:pt x="2559050" y="63500"/>
                    <a:pt x="2603500" y="33867"/>
                  </a:cubicBezTo>
                  <a:cubicBezTo>
                    <a:pt x="2647950" y="4234"/>
                    <a:pt x="2698750" y="0"/>
                    <a:pt x="2743200" y="33867"/>
                  </a:cubicBezTo>
                  <a:cubicBezTo>
                    <a:pt x="2787650" y="67734"/>
                    <a:pt x="2817283" y="99484"/>
                    <a:pt x="2870200" y="237067"/>
                  </a:cubicBezTo>
                  <a:cubicBezTo>
                    <a:pt x="2923117" y="374650"/>
                    <a:pt x="2995083" y="620184"/>
                    <a:pt x="3060700" y="859367"/>
                  </a:cubicBezTo>
                  <a:cubicBezTo>
                    <a:pt x="3126317" y="1098550"/>
                    <a:pt x="3198283" y="1422400"/>
                    <a:pt x="3263900" y="1672167"/>
                  </a:cubicBezTo>
                  <a:cubicBezTo>
                    <a:pt x="3329517" y="1921934"/>
                    <a:pt x="3401483" y="2175934"/>
                    <a:pt x="3454400" y="2357967"/>
                  </a:cubicBezTo>
                  <a:cubicBezTo>
                    <a:pt x="3507317" y="2540000"/>
                    <a:pt x="3528483" y="2652184"/>
                    <a:pt x="3581400" y="2764367"/>
                  </a:cubicBezTo>
                  <a:cubicBezTo>
                    <a:pt x="3634317" y="2876550"/>
                    <a:pt x="3708400" y="2954867"/>
                    <a:pt x="3771900" y="3031067"/>
                  </a:cubicBezTo>
                  <a:cubicBezTo>
                    <a:pt x="3835400" y="3107267"/>
                    <a:pt x="3886200" y="3179234"/>
                    <a:pt x="3962400" y="3221567"/>
                  </a:cubicBezTo>
                  <a:cubicBezTo>
                    <a:pt x="4038600" y="3263900"/>
                    <a:pt x="4110567" y="3270250"/>
                    <a:pt x="4229100" y="3285067"/>
                  </a:cubicBezTo>
                  <a:cubicBezTo>
                    <a:pt x="4347633" y="3299884"/>
                    <a:pt x="4512733" y="3306234"/>
                    <a:pt x="4673600" y="3310467"/>
                  </a:cubicBezTo>
                  <a:cubicBezTo>
                    <a:pt x="4834467" y="3314700"/>
                    <a:pt x="5194300" y="3310467"/>
                    <a:pt x="5194300" y="3310467"/>
                  </a:cubicBezTo>
                  <a:lnTo>
                    <a:pt x="5245100" y="3310467"/>
                  </a:lnTo>
                </a:path>
              </a:pathLst>
            </a:cu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549900" y="1879601"/>
              <a:ext cx="787400" cy="1130300"/>
            </a:xfrm>
            <a:custGeom>
              <a:avLst/>
              <a:gdLst>
                <a:gd name="connsiteX0" fmla="*/ 0 w 2895600"/>
                <a:gd name="connsiteY0" fmla="*/ 2046817 h 2046817"/>
                <a:gd name="connsiteX1" fmla="*/ 292100 w 2895600"/>
                <a:gd name="connsiteY1" fmla="*/ 1907117 h 2046817"/>
                <a:gd name="connsiteX2" fmla="*/ 546100 w 2895600"/>
                <a:gd name="connsiteY2" fmla="*/ 1615017 h 2046817"/>
                <a:gd name="connsiteX3" fmla="*/ 800100 w 2895600"/>
                <a:gd name="connsiteY3" fmla="*/ 1119717 h 2046817"/>
                <a:gd name="connsiteX4" fmla="*/ 1003300 w 2895600"/>
                <a:gd name="connsiteY4" fmla="*/ 624417 h 2046817"/>
                <a:gd name="connsiteX5" fmla="*/ 1206500 w 2895600"/>
                <a:gd name="connsiteY5" fmla="*/ 218017 h 2046817"/>
                <a:gd name="connsiteX6" fmla="*/ 1346200 w 2895600"/>
                <a:gd name="connsiteY6" fmla="*/ 52917 h 2046817"/>
                <a:gd name="connsiteX7" fmla="*/ 1435100 w 2895600"/>
                <a:gd name="connsiteY7" fmla="*/ 14817 h 2046817"/>
                <a:gd name="connsiteX8" fmla="*/ 1498600 w 2895600"/>
                <a:gd name="connsiteY8" fmla="*/ 14817 h 2046817"/>
                <a:gd name="connsiteX9" fmla="*/ 1638300 w 2895600"/>
                <a:gd name="connsiteY9" fmla="*/ 103717 h 2046817"/>
                <a:gd name="connsiteX10" fmla="*/ 1752600 w 2895600"/>
                <a:gd name="connsiteY10" fmla="*/ 294217 h 2046817"/>
                <a:gd name="connsiteX11" fmla="*/ 1993900 w 2895600"/>
                <a:gd name="connsiteY11" fmla="*/ 802217 h 2046817"/>
                <a:gd name="connsiteX12" fmla="*/ 2260600 w 2895600"/>
                <a:gd name="connsiteY12" fmla="*/ 1424517 h 2046817"/>
                <a:gd name="connsiteX13" fmla="*/ 2463800 w 2895600"/>
                <a:gd name="connsiteY13" fmla="*/ 1729317 h 2046817"/>
                <a:gd name="connsiteX14" fmla="*/ 2641600 w 2895600"/>
                <a:gd name="connsiteY14" fmla="*/ 1907117 h 2046817"/>
                <a:gd name="connsiteX15" fmla="*/ 2895600 w 2895600"/>
                <a:gd name="connsiteY15" fmla="*/ 2034117 h 2046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95600" h="2046817">
                  <a:moveTo>
                    <a:pt x="0" y="2046817"/>
                  </a:moveTo>
                  <a:cubicBezTo>
                    <a:pt x="100541" y="2012950"/>
                    <a:pt x="201083" y="1979084"/>
                    <a:pt x="292100" y="1907117"/>
                  </a:cubicBezTo>
                  <a:cubicBezTo>
                    <a:pt x="383117" y="1835150"/>
                    <a:pt x="461433" y="1746250"/>
                    <a:pt x="546100" y="1615017"/>
                  </a:cubicBezTo>
                  <a:cubicBezTo>
                    <a:pt x="630767" y="1483784"/>
                    <a:pt x="723900" y="1284817"/>
                    <a:pt x="800100" y="1119717"/>
                  </a:cubicBezTo>
                  <a:cubicBezTo>
                    <a:pt x="876300" y="954617"/>
                    <a:pt x="935567" y="774700"/>
                    <a:pt x="1003300" y="624417"/>
                  </a:cubicBezTo>
                  <a:cubicBezTo>
                    <a:pt x="1071033" y="474134"/>
                    <a:pt x="1149350" y="313267"/>
                    <a:pt x="1206500" y="218017"/>
                  </a:cubicBezTo>
                  <a:cubicBezTo>
                    <a:pt x="1263650" y="122767"/>
                    <a:pt x="1308100" y="86784"/>
                    <a:pt x="1346200" y="52917"/>
                  </a:cubicBezTo>
                  <a:cubicBezTo>
                    <a:pt x="1384300" y="19050"/>
                    <a:pt x="1409700" y="21167"/>
                    <a:pt x="1435100" y="14817"/>
                  </a:cubicBezTo>
                  <a:cubicBezTo>
                    <a:pt x="1460500" y="8467"/>
                    <a:pt x="1464733" y="0"/>
                    <a:pt x="1498600" y="14817"/>
                  </a:cubicBezTo>
                  <a:cubicBezTo>
                    <a:pt x="1532467" y="29634"/>
                    <a:pt x="1595967" y="57150"/>
                    <a:pt x="1638300" y="103717"/>
                  </a:cubicBezTo>
                  <a:cubicBezTo>
                    <a:pt x="1680633" y="150284"/>
                    <a:pt x="1693333" y="177800"/>
                    <a:pt x="1752600" y="294217"/>
                  </a:cubicBezTo>
                  <a:cubicBezTo>
                    <a:pt x="1811867" y="410634"/>
                    <a:pt x="1909233" y="613834"/>
                    <a:pt x="1993900" y="802217"/>
                  </a:cubicBezTo>
                  <a:cubicBezTo>
                    <a:pt x="2078567" y="990600"/>
                    <a:pt x="2182283" y="1270000"/>
                    <a:pt x="2260600" y="1424517"/>
                  </a:cubicBezTo>
                  <a:cubicBezTo>
                    <a:pt x="2338917" y="1579034"/>
                    <a:pt x="2400300" y="1648884"/>
                    <a:pt x="2463800" y="1729317"/>
                  </a:cubicBezTo>
                  <a:cubicBezTo>
                    <a:pt x="2527300" y="1809750"/>
                    <a:pt x="2569633" y="1856317"/>
                    <a:pt x="2641600" y="1907117"/>
                  </a:cubicBezTo>
                  <a:cubicBezTo>
                    <a:pt x="2713567" y="1957917"/>
                    <a:pt x="2804583" y="1996017"/>
                    <a:pt x="2895600" y="2034117"/>
                  </a:cubicBezTo>
                </a:path>
              </a:pathLst>
            </a:cu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rgbClr val="0000FF"/>
                  </a:solidFill>
                </a:ln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Excitation Slit widths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546773" y="2161310"/>
            <a:ext cx="6002349" cy="4511981"/>
            <a:chOff x="4441824" y="3909119"/>
            <a:chExt cx="3787775" cy="2847280"/>
          </a:xfrm>
        </p:grpSpPr>
        <p:graphicFrame>
          <p:nvGraphicFramePr>
            <p:cNvPr id="208898" name="Object 2"/>
            <p:cNvGraphicFramePr>
              <a:graphicFrameLocks noChangeAspect="1"/>
            </p:cNvGraphicFramePr>
            <p:nvPr/>
          </p:nvGraphicFramePr>
          <p:xfrm>
            <a:off x="4441824" y="3909120"/>
            <a:ext cx="3787775" cy="2847280"/>
          </p:xfrm>
          <a:graphic>
            <a:graphicData uri="http://schemas.openxmlformats.org/presentationml/2006/ole">
              <p:oleObj spid="_x0000_s226306" name="Graph" r:id="rId3" imgW="3901320" imgH="2935800" progId="Origin50.Graph">
                <p:embed/>
              </p:oleObj>
            </a:graphicData>
          </a:graphic>
        </p:graphicFrame>
        <p:sp>
          <p:nvSpPr>
            <p:cNvPr id="16" name="Freeform 15"/>
            <p:cNvSpPr/>
            <p:nvPr/>
          </p:nvSpPr>
          <p:spPr>
            <a:xfrm>
              <a:off x="6565900" y="5499101"/>
              <a:ext cx="431800" cy="642795"/>
            </a:xfrm>
            <a:custGeom>
              <a:avLst/>
              <a:gdLst>
                <a:gd name="connsiteX0" fmla="*/ 0 w 5245100"/>
                <a:gd name="connsiteY0" fmla="*/ 3297767 h 3314700"/>
                <a:gd name="connsiteX1" fmla="*/ 279400 w 5245100"/>
                <a:gd name="connsiteY1" fmla="*/ 3297767 h 3314700"/>
                <a:gd name="connsiteX2" fmla="*/ 558800 w 5245100"/>
                <a:gd name="connsiteY2" fmla="*/ 3297767 h 3314700"/>
                <a:gd name="connsiteX3" fmla="*/ 838200 w 5245100"/>
                <a:gd name="connsiteY3" fmla="*/ 3297767 h 3314700"/>
                <a:gd name="connsiteX4" fmla="*/ 1143000 w 5245100"/>
                <a:gd name="connsiteY4" fmla="*/ 3272367 h 3314700"/>
                <a:gd name="connsiteX5" fmla="*/ 1460500 w 5245100"/>
                <a:gd name="connsiteY5" fmla="*/ 3132667 h 3314700"/>
                <a:gd name="connsiteX6" fmla="*/ 1689100 w 5245100"/>
                <a:gd name="connsiteY6" fmla="*/ 2802467 h 3314700"/>
                <a:gd name="connsiteX7" fmla="*/ 1879600 w 5245100"/>
                <a:gd name="connsiteY7" fmla="*/ 2345267 h 3314700"/>
                <a:gd name="connsiteX8" fmla="*/ 2044700 w 5245100"/>
                <a:gd name="connsiteY8" fmla="*/ 1773767 h 3314700"/>
                <a:gd name="connsiteX9" fmla="*/ 2197100 w 5245100"/>
                <a:gd name="connsiteY9" fmla="*/ 1113367 h 3314700"/>
                <a:gd name="connsiteX10" fmla="*/ 2362200 w 5245100"/>
                <a:gd name="connsiteY10" fmla="*/ 516467 h 3314700"/>
                <a:gd name="connsiteX11" fmla="*/ 2476500 w 5245100"/>
                <a:gd name="connsiteY11" fmla="*/ 211667 h 3314700"/>
                <a:gd name="connsiteX12" fmla="*/ 2603500 w 5245100"/>
                <a:gd name="connsiteY12" fmla="*/ 33867 h 3314700"/>
                <a:gd name="connsiteX13" fmla="*/ 2743200 w 5245100"/>
                <a:gd name="connsiteY13" fmla="*/ 33867 h 3314700"/>
                <a:gd name="connsiteX14" fmla="*/ 2870200 w 5245100"/>
                <a:gd name="connsiteY14" fmla="*/ 237067 h 3314700"/>
                <a:gd name="connsiteX15" fmla="*/ 3060700 w 5245100"/>
                <a:gd name="connsiteY15" fmla="*/ 859367 h 3314700"/>
                <a:gd name="connsiteX16" fmla="*/ 3263900 w 5245100"/>
                <a:gd name="connsiteY16" fmla="*/ 1672167 h 3314700"/>
                <a:gd name="connsiteX17" fmla="*/ 3454400 w 5245100"/>
                <a:gd name="connsiteY17" fmla="*/ 2357967 h 3314700"/>
                <a:gd name="connsiteX18" fmla="*/ 3581400 w 5245100"/>
                <a:gd name="connsiteY18" fmla="*/ 2764367 h 3314700"/>
                <a:gd name="connsiteX19" fmla="*/ 3771900 w 5245100"/>
                <a:gd name="connsiteY19" fmla="*/ 3031067 h 3314700"/>
                <a:gd name="connsiteX20" fmla="*/ 3962400 w 5245100"/>
                <a:gd name="connsiteY20" fmla="*/ 3221567 h 3314700"/>
                <a:gd name="connsiteX21" fmla="*/ 4229100 w 5245100"/>
                <a:gd name="connsiteY21" fmla="*/ 3285067 h 3314700"/>
                <a:gd name="connsiteX22" fmla="*/ 4673600 w 5245100"/>
                <a:gd name="connsiteY22" fmla="*/ 3310467 h 3314700"/>
                <a:gd name="connsiteX23" fmla="*/ 5194300 w 5245100"/>
                <a:gd name="connsiteY23" fmla="*/ 3310467 h 3314700"/>
                <a:gd name="connsiteX24" fmla="*/ 5245100 w 5245100"/>
                <a:gd name="connsiteY24" fmla="*/ 3310467 h 331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45100" h="3314700">
                  <a:moveTo>
                    <a:pt x="0" y="3297767"/>
                  </a:moveTo>
                  <a:lnTo>
                    <a:pt x="279400" y="3297767"/>
                  </a:lnTo>
                  <a:lnTo>
                    <a:pt x="558800" y="3297767"/>
                  </a:lnTo>
                  <a:cubicBezTo>
                    <a:pt x="651933" y="3297767"/>
                    <a:pt x="740833" y="3302000"/>
                    <a:pt x="838200" y="3297767"/>
                  </a:cubicBezTo>
                  <a:cubicBezTo>
                    <a:pt x="935567" y="3293534"/>
                    <a:pt x="1039283" y="3299884"/>
                    <a:pt x="1143000" y="3272367"/>
                  </a:cubicBezTo>
                  <a:cubicBezTo>
                    <a:pt x="1246717" y="3244850"/>
                    <a:pt x="1369483" y="3210984"/>
                    <a:pt x="1460500" y="3132667"/>
                  </a:cubicBezTo>
                  <a:cubicBezTo>
                    <a:pt x="1551517" y="3054350"/>
                    <a:pt x="1619250" y="2933700"/>
                    <a:pt x="1689100" y="2802467"/>
                  </a:cubicBezTo>
                  <a:cubicBezTo>
                    <a:pt x="1758950" y="2671234"/>
                    <a:pt x="1820333" y="2516717"/>
                    <a:pt x="1879600" y="2345267"/>
                  </a:cubicBezTo>
                  <a:cubicBezTo>
                    <a:pt x="1938867" y="2173817"/>
                    <a:pt x="1991783" y="1979084"/>
                    <a:pt x="2044700" y="1773767"/>
                  </a:cubicBezTo>
                  <a:cubicBezTo>
                    <a:pt x="2097617" y="1568450"/>
                    <a:pt x="2144183" y="1322917"/>
                    <a:pt x="2197100" y="1113367"/>
                  </a:cubicBezTo>
                  <a:cubicBezTo>
                    <a:pt x="2250017" y="903817"/>
                    <a:pt x="2315633" y="666750"/>
                    <a:pt x="2362200" y="516467"/>
                  </a:cubicBezTo>
                  <a:cubicBezTo>
                    <a:pt x="2408767" y="366184"/>
                    <a:pt x="2436283" y="292100"/>
                    <a:pt x="2476500" y="211667"/>
                  </a:cubicBezTo>
                  <a:cubicBezTo>
                    <a:pt x="2516717" y="131234"/>
                    <a:pt x="2559050" y="63500"/>
                    <a:pt x="2603500" y="33867"/>
                  </a:cubicBezTo>
                  <a:cubicBezTo>
                    <a:pt x="2647950" y="4234"/>
                    <a:pt x="2698750" y="0"/>
                    <a:pt x="2743200" y="33867"/>
                  </a:cubicBezTo>
                  <a:cubicBezTo>
                    <a:pt x="2787650" y="67734"/>
                    <a:pt x="2817283" y="99484"/>
                    <a:pt x="2870200" y="237067"/>
                  </a:cubicBezTo>
                  <a:cubicBezTo>
                    <a:pt x="2923117" y="374650"/>
                    <a:pt x="2995083" y="620184"/>
                    <a:pt x="3060700" y="859367"/>
                  </a:cubicBezTo>
                  <a:cubicBezTo>
                    <a:pt x="3126317" y="1098550"/>
                    <a:pt x="3198283" y="1422400"/>
                    <a:pt x="3263900" y="1672167"/>
                  </a:cubicBezTo>
                  <a:cubicBezTo>
                    <a:pt x="3329517" y="1921934"/>
                    <a:pt x="3401483" y="2175934"/>
                    <a:pt x="3454400" y="2357967"/>
                  </a:cubicBezTo>
                  <a:cubicBezTo>
                    <a:pt x="3507317" y="2540000"/>
                    <a:pt x="3528483" y="2652184"/>
                    <a:pt x="3581400" y="2764367"/>
                  </a:cubicBezTo>
                  <a:cubicBezTo>
                    <a:pt x="3634317" y="2876550"/>
                    <a:pt x="3708400" y="2954867"/>
                    <a:pt x="3771900" y="3031067"/>
                  </a:cubicBezTo>
                  <a:cubicBezTo>
                    <a:pt x="3835400" y="3107267"/>
                    <a:pt x="3886200" y="3179234"/>
                    <a:pt x="3962400" y="3221567"/>
                  </a:cubicBezTo>
                  <a:cubicBezTo>
                    <a:pt x="4038600" y="3263900"/>
                    <a:pt x="4110567" y="3270250"/>
                    <a:pt x="4229100" y="3285067"/>
                  </a:cubicBezTo>
                  <a:cubicBezTo>
                    <a:pt x="4347633" y="3299884"/>
                    <a:pt x="4512733" y="3306234"/>
                    <a:pt x="4673600" y="3310467"/>
                  </a:cubicBezTo>
                  <a:cubicBezTo>
                    <a:pt x="4834467" y="3314700"/>
                    <a:pt x="5194300" y="3310467"/>
                    <a:pt x="5194300" y="3310467"/>
                  </a:cubicBezTo>
                  <a:lnTo>
                    <a:pt x="5245100" y="3310467"/>
                  </a:lnTo>
                </a:path>
              </a:pathLst>
            </a:cu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223000" y="5003802"/>
              <a:ext cx="1104900" cy="1130300"/>
            </a:xfrm>
            <a:custGeom>
              <a:avLst/>
              <a:gdLst>
                <a:gd name="connsiteX0" fmla="*/ 0 w 2895600"/>
                <a:gd name="connsiteY0" fmla="*/ 2046817 h 2046817"/>
                <a:gd name="connsiteX1" fmla="*/ 292100 w 2895600"/>
                <a:gd name="connsiteY1" fmla="*/ 1907117 h 2046817"/>
                <a:gd name="connsiteX2" fmla="*/ 546100 w 2895600"/>
                <a:gd name="connsiteY2" fmla="*/ 1615017 h 2046817"/>
                <a:gd name="connsiteX3" fmla="*/ 800100 w 2895600"/>
                <a:gd name="connsiteY3" fmla="*/ 1119717 h 2046817"/>
                <a:gd name="connsiteX4" fmla="*/ 1003300 w 2895600"/>
                <a:gd name="connsiteY4" fmla="*/ 624417 h 2046817"/>
                <a:gd name="connsiteX5" fmla="*/ 1206500 w 2895600"/>
                <a:gd name="connsiteY5" fmla="*/ 218017 h 2046817"/>
                <a:gd name="connsiteX6" fmla="*/ 1346200 w 2895600"/>
                <a:gd name="connsiteY6" fmla="*/ 52917 h 2046817"/>
                <a:gd name="connsiteX7" fmla="*/ 1435100 w 2895600"/>
                <a:gd name="connsiteY7" fmla="*/ 14817 h 2046817"/>
                <a:gd name="connsiteX8" fmla="*/ 1498600 w 2895600"/>
                <a:gd name="connsiteY8" fmla="*/ 14817 h 2046817"/>
                <a:gd name="connsiteX9" fmla="*/ 1638300 w 2895600"/>
                <a:gd name="connsiteY9" fmla="*/ 103717 h 2046817"/>
                <a:gd name="connsiteX10" fmla="*/ 1752600 w 2895600"/>
                <a:gd name="connsiteY10" fmla="*/ 294217 h 2046817"/>
                <a:gd name="connsiteX11" fmla="*/ 1993900 w 2895600"/>
                <a:gd name="connsiteY11" fmla="*/ 802217 h 2046817"/>
                <a:gd name="connsiteX12" fmla="*/ 2260600 w 2895600"/>
                <a:gd name="connsiteY12" fmla="*/ 1424517 h 2046817"/>
                <a:gd name="connsiteX13" fmla="*/ 2463800 w 2895600"/>
                <a:gd name="connsiteY13" fmla="*/ 1729317 h 2046817"/>
                <a:gd name="connsiteX14" fmla="*/ 2641600 w 2895600"/>
                <a:gd name="connsiteY14" fmla="*/ 1907117 h 2046817"/>
                <a:gd name="connsiteX15" fmla="*/ 2895600 w 2895600"/>
                <a:gd name="connsiteY15" fmla="*/ 2034117 h 2046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95600" h="2046817">
                  <a:moveTo>
                    <a:pt x="0" y="2046817"/>
                  </a:moveTo>
                  <a:cubicBezTo>
                    <a:pt x="100541" y="2012950"/>
                    <a:pt x="201083" y="1979084"/>
                    <a:pt x="292100" y="1907117"/>
                  </a:cubicBezTo>
                  <a:cubicBezTo>
                    <a:pt x="383117" y="1835150"/>
                    <a:pt x="461433" y="1746250"/>
                    <a:pt x="546100" y="1615017"/>
                  </a:cubicBezTo>
                  <a:cubicBezTo>
                    <a:pt x="630767" y="1483784"/>
                    <a:pt x="723900" y="1284817"/>
                    <a:pt x="800100" y="1119717"/>
                  </a:cubicBezTo>
                  <a:cubicBezTo>
                    <a:pt x="876300" y="954617"/>
                    <a:pt x="935567" y="774700"/>
                    <a:pt x="1003300" y="624417"/>
                  </a:cubicBezTo>
                  <a:cubicBezTo>
                    <a:pt x="1071033" y="474134"/>
                    <a:pt x="1149350" y="313267"/>
                    <a:pt x="1206500" y="218017"/>
                  </a:cubicBezTo>
                  <a:cubicBezTo>
                    <a:pt x="1263650" y="122767"/>
                    <a:pt x="1308100" y="86784"/>
                    <a:pt x="1346200" y="52917"/>
                  </a:cubicBezTo>
                  <a:cubicBezTo>
                    <a:pt x="1384300" y="19050"/>
                    <a:pt x="1409700" y="21167"/>
                    <a:pt x="1435100" y="14817"/>
                  </a:cubicBezTo>
                  <a:cubicBezTo>
                    <a:pt x="1460500" y="8467"/>
                    <a:pt x="1464733" y="0"/>
                    <a:pt x="1498600" y="14817"/>
                  </a:cubicBezTo>
                  <a:cubicBezTo>
                    <a:pt x="1532467" y="29634"/>
                    <a:pt x="1595967" y="57150"/>
                    <a:pt x="1638300" y="103717"/>
                  </a:cubicBezTo>
                  <a:cubicBezTo>
                    <a:pt x="1680633" y="150284"/>
                    <a:pt x="1693333" y="177800"/>
                    <a:pt x="1752600" y="294217"/>
                  </a:cubicBezTo>
                  <a:cubicBezTo>
                    <a:pt x="1811867" y="410634"/>
                    <a:pt x="1909233" y="613834"/>
                    <a:pt x="1993900" y="802217"/>
                  </a:cubicBezTo>
                  <a:cubicBezTo>
                    <a:pt x="2078567" y="990600"/>
                    <a:pt x="2182283" y="1270000"/>
                    <a:pt x="2260600" y="1424517"/>
                  </a:cubicBezTo>
                  <a:cubicBezTo>
                    <a:pt x="2338917" y="1579034"/>
                    <a:pt x="2400300" y="1648884"/>
                    <a:pt x="2463800" y="1729317"/>
                  </a:cubicBezTo>
                  <a:cubicBezTo>
                    <a:pt x="2527300" y="1809750"/>
                    <a:pt x="2569633" y="1856317"/>
                    <a:pt x="2641600" y="1907117"/>
                  </a:cubicBezTo>
                  <a:cubicBezTo>
                    <a:pt x="2713567" y="1957917"/>
                    <a:pt x="2804583" y="1996017"/>
                    <a:pt x="2895600" y="2034117"/>
                  </a:cubicBezTo>
                </a:path>
              </a:pathLst>
            </a:cu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rgbClr val="0000FF"/>
                  </a:solidFill>
                </a:ln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5400" y="745420"/>
            <a:ext cx="4597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u="sng" dirty="0" smtClean="0"/>
              <a:t>Multi Component 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4110" y="1169550"/>
            <a:ext cx="3530600" cy="2259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2000" b="1" dirty="0" smtClean="0"/>
              <a:t>Wider slit</a:t>
            </a:r>
            <a:r>
              <a:rPr lang="en-US" sz="2000" dirty="0" smtClean="0"/>
              <a:t>:</a:t>
            </a:r>
          </a:p>
          <a:p>
            <a:pPr marL="104775">
              <a:spcAft>
                <a:spcPts val="500"/>
              </a:spcAft>
            </a:pPr>
            <a:r>
              <a:rPr lang="en-US" sz="2000" dirty="0" smtClean="0"/>
              <a:t>Larger bandwidth</a:t>
            </a:r>
          </a:p>
          <a:p>
            <a:pPr marL="104775">
              <a:spcAft>
                <a:spcPts val="500"/>
              </a:spcAft>
            </a:pPr>
            <a:r>
              <a:rPr lang="en-US" sz="2000" dirty="0" smtClean="0"/>
              <a:t>Intensity increase</a:t>
            </a:r>
          </a:p>
          <a:p>
            <a:pPr marL="104775">
              <a:spcAft>
                <a:spcPts val="500"/>
              </a:spcAft>
            </a:pPr>
            <a:r>
              <a:rPr lang="en-US" sz="2000" dirty="0" smtClean="0"/>
              <a:t>Emission ratio changes (1:2)</a:t>
            </a:r>
          </a:p>
          <a:p>
            <a:pPr marL="339725">
              <a:spcAft>
                <a:spcPts val="500"/>
              </a:spcAft>
            </a:pPr>
            <a:r>
              <a:rPr lang="en-US" sz="2000" dirty="0" smtClean="0"/>
              <a:t>-small slit less of dye 2</a:t>
            </a:r>
          </a:p>
          <a:p>
            <a:pPr marL="339725">
              <a:spcAft>
                <a:spcPts val="500"/>
              </a:spcAft>
            </a:pPr>
            <a:r>
              <a:rPr lang="en-US" sz="2000" dirty="0" smtClean="0"/>
              <a:t>-large slits more of dye 2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/>
          <p:nvPr/>
        </p:nvGrpSpPr>
        <p:grpSpPr>
          <a:xfrm>
            <a:off x="4105175" y="2367105"/>
            <a:ext cx="251249" cy="1749656"/>
            <a:chOff x="3004911" y="1066141"/>
            <a:chExt cx="251249" cy="1749656"/>
          </a:xfrm>
        </p:grpSpPr>
        <p:graphicFrame>
          <p:nvGraphicFramePr>
            <p:cNvPr id="41" name="Object 8"/>
            <p:cNvGraphicFramePr>
              <a:graphicFrameLocks noChangeAspect="1"/>
            </p:cNvGraphicFramePr>
            <p:nvPr/>
          </p:nvGraphicFramePr>
          <p:xfrm>
            <a:off x="3028566" y="1066141"/>
            <a:ext cx="227594" cy="1740945"/>
          </p:xfrm>
          <a:graphic>
            <a:graphicData uri="http://schemas.openxmlformats.org/presentationml/2006/ole">
              <p:oleObj spid="_x0000_s124938" name="CS ChemDraw Drawing" r:id="rId3" imgW="118318" imgH="688500" progId="ChemDraw.Document.6.0">
                <p:embed/>
              </p:oleObj>
            </a:graphicData>
          </a:graphic>
        </p:graphicFrame>
        <p:sp>
          <p:nvSpPr>
            <p:cNvPr id="42" name="Isosceles Triangle 41"/>
            <p:cNvSpPr/>
            <p:nvPr/>
          </p:nvSpPr>
          <p:spPr>
            <a:xfrm rot="10800000">
              <a:off x="3004911" y="2659680"/>
              <a:ext cx="181096" cy="156117"/>
            </a:xfrm>
            <a:prstGeom prst="triangl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3769112" y="2230235"/>
            <a:ext cx="579864" cy="858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>
                <a:solidFill>
                  <a:schemeClr val="tx2"/>
                </a:solidFill>
              </a:rPr>
              <a:t>Jablonski</a:t>
            </a:r>
            <a:r>
              <a:rPr lang="en-US" sz="3200" b="1" u="sng" dirty="0">
                <a:solidFill>
                  <a:schemeClr val="tx2"/>
                </a:solidFill>
              </a:rPr>
              <a:t> Diagram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3DF4-0E5D-4B0F-934B-9E335D8A467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12377" y="1853874"/>
            <a:ext cx="307648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Excitation</a:t>
            </a:r>
          </a:p>
          <a:p>
            <a:pPr algn="ctr"/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Internal Conversion</a:t>
            </a:r>
          </a:p>
          <a:p>
            <a:pPr algn="ctr"/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Fluorescence</a:t>
            </a:r>
          </a:p>
          <a:p>
            <a:pPr algn="ctr"/>
            <a:r>
              <a:rPr lang="en-US" sz="2400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Non-</a:t>
            </a:r>
            <a:r>
              <a:rPr lang="en-US" sz="2400" dirty="0" err="1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radiative</a:t>
            </a:r>
            <a:r>
              <a:rPr lang="en-US" sz="2400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decay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Intersystem Crossing</a:t>
            </a:r>
          </a:p>
          <a:p>
            <a:pPr algn="ctr"/>
            <a:r>
              <a:rPr lang="en-US" sz="2400" dirty="0" smtClean="0">
                <a:solidFill>
                  <a:srgbClr val="00CCFF"/>
                </a:solidFill>
                <a:latin typeface="Arial" pitchFamily="34" charset="0"/>
                <a:cs typeface="Arial" pitchFamily="34" charset="0"/>
              </a:rPr>
              <a:t>Phosphorescence</a:t>
            </a: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1665006" y="4139696"/>
            <a:ext cx="338650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1588806" y="2377802"/>
            <a:ext cx="154740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207806" y="3987296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S</a:t>
            </a:r>
            <a:r>
              <a:rPr lang="en-US" sz="2000" i="0" baseline="-25000" dirty="0" smtClean="0"/>
              <a:t>0</a:t>
            </a:r>
            <a:endParaRPr lang="en-US" sz="2000" i="0" baseline="-25000" dirty="0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209663" y="2073002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S</a:t>
            </a:r>
            <a:r>
              <a:rPr lang="en-US" sz="2000" i="0" baseline="-25000" dirty="0" smtClean="0"/>
              <a:t>1</a:t>
            </a:r>
            <a:endParaRPr lang="en-US" sz="2000" i="0" baseline="-25000" dirty="0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1593459" y="1916854"/>
            <a:ext cx="154275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214315" y="1701262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S</a:t>
            </a:r>
            <a:r>
              <a:rPr lang="en-US" sz="2000" i="0" baseline="-25000" dirty="0" smtClean="0"/>
              <a:t>2</a:t>
            </a:r>
            <a:endParaRPr lang="en-US" sz="2000" i="0" baseline="-250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895713" y="1951450"/>
            <a:ext cx="0" cy="2163337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193077" y="1947734"/>
            <a:ext cx="0" cy="416312"/>
          </a:xfrm>
          <a:prstGeom prst="straightConnector1">
            <a:avLst/>
          </a:prstGeom>
          <a:ln w="28575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766590" y="2423529"/>
            <a:ext cx="0" cy="1713560"/>
          </a:xfrm>
          <a:prstGeom prst="straightConnector1">
            <a:avLst/>
          </a:prstGeom>
          <a:ln w="28575">
            <a:solidFill>
              <a:srgbClr val="008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ine 4"/>
          <p:cNvSpPr>
            <a:spLocks noChangeShapeType="1"/>
          </p:cNvSpPr>
          <p:nvPr/>
        </p:nvSpPr>
        <p:spPr bwMode="auto">
          <a:xfrm flipV="1">
            <a:off x="1133911" y="1628787"/>
            <a:ext cx="0" cy="265326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23042" y="2793626"/>
            <a:ext cx="100914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i="0" dirty="0"/>
              <a:t>Energy</a:t>
            </a:r>
          </a:p>
        </p:txBody>
      </p:sp>
      <p:grpSp>
        <p:nvGrpSpPr>
          <p:cNvPr id="3" name="Group 38"/>
          <p:cNvGrpSpPr/>
          <p:nvPr/>
        </p:nvGrpSpPr>
        <p:grpSpPr>
          <a:xfrm>
            <a:off x="2313547" y="2348519"/>
            <a:ext cx="240101" cy="1771959"/>
            <a:chOff x="2904550" y="1724063"/>
            <a:chExt cx="240101" cy="1771959"/>
          </a:xfrm>
        </p:grpSpPr>
        <p:graphicFrame>
          <p:nvGraphicFramePr>
            <p:cNvPr id="7" name="Object 8"/>
            <p:cNvGraphicFramePr>
              <a:graphicFrameLocks noChangeAspect="1"/>
            </p:cNvGraphicFramePr>
            <p:nvPr/>
          </p:nvGraphicFramePr>
          <p:xfrm>
            <a:off x="2917057" y="1724063"/>
            <a:ext cx="227594" cy="1740945"/>
          </p:xfrm>
          <a:graphic>
            <a:graphicData uri="http://schemas.openxmlformats.org/presentationml/2006/ole">
              <p:oleObj spid="_x0000_s124939" name="CS ChemDraw Drawing" r:id="rId4" imgW="118318" imgH="688500" progId="ChemDraw.Document.6.0">
                <p:embed/>
              </p:oleObj>
            </a:graphicData>
          </a:graphic>
        </p:graphicFrame>
        <p:sp>
          <p:nvSpPr>
            <p:cNvPr id="23" name="Isosceles Triangle 22"/>
            <p:cNvSpPr/>
            <p:nvPr/>
          </p:nvSpPr>
          <p:spPr>
            <a:xfrm rot="10800000">
              <a:off x="2904550" y="3339905"/>
              <a:ext cx="181096" cy="156117"/>
            </a:xfrm>
            <a:prstGeom prst="triangl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Line 7"/>
          <p:cNvSpPr>
            <a:spLocks noChangeShapeType="1"/>
          </p:cNvSpPr>
          <p:nvPr/>
        </p:nvSpPr>
        <p:spPr bwMode="auto">
          <a:xfrm>
            <a:off x="3491947" y="3054309"/>
            <a:ext cx="154740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7"/>
          <p:cNvSpPr>
            <a:spLocks noChangeShapeType="1"/>
          </p:cNvSpPr>
          <p:nvPr/>
        </p:nvSpPr>
        <p:spPr bwMode="auto">
          <a:xfrm>
            <a:off x="3496600" y="2593361"/>
            <a:ext cx="154275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5065260" y="2849869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T</a:t>
            </a:r>
            <a:r>
              <a:rPr lang="en-US" sz="2000" i="0" baseline="-25000" dirty="0" smtClean="0"/>
              <a:t>1</a:t>
            </a:r>
            <a:endParaRPr lang="en-US" sz="2000" i="0" baseline="-25000" dirty="0"/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5069912" y="2400072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T</a:t>
            </a:r>
            <a:r>
              <a:rPr lang="en-US" sz="2000" i="0" baseline="-25000" dirty="0" smtClean="0"/>
              <a:t>2</a:t>
            </a:r>
            <a:endParaRPr lang="en-US" sz="2000" i="0" baseline="-25000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3137213" y="2401217"/>
            <a:ext cx="341964" cy="654209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4658577" y="3077735"/>
            <a:ext cx="0" cy="1048208"/>
          </a:xfrm>
          <a:prstGeom prst="straightConnector1">
            <a:avLst/>
          </a:prstGeom>
          <a:ln w="28575">
            <a:solidFill>
              <a:srgbClr val="00CC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3754250" y="3100031"/>
            <a:ext cx="0" cy="99988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232191" y="1504335"/>
            <a:ext cx="2076004" cy="28830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1900" y="4214545"/>
            <a:ext cx="603250" cy="43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Emission Slit widths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4000" y="800475"/>
            <a:ext cx="4572000" cy="22595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500"/>
              </a:spcAft>
            </a:pPr>
            <a:r>
              <a:rPr lang="en-US" sz="2000" b="1" dirty="0" smtClean="0"/>
              <a:t>Wider slit</a:t>
            </a:r>
            <a:r>
              <a:rPr lang="en-US" sz="2000" dirty="0" smtClean="0"/>
              <a:t>:</a:t>
            </a:r>
          </a:p>
          <a:p>
            <a:pPr marL="228600">
              <a:spcAft>
                <a:spcPts val="500"/>
              </a:spcAft>
            </a:pPr>
            <a:r>
              <a:rPr lang="en-US" sz="2000" dirty="0" smtClean="0"/>
              <a:t>Larger bandwidth</a:t>
            </a:r>
          </a:p>
          <a:p>
            <a:pPr marL="230188">
              <a:spcAft>
                <a:spcPts val="500"/>
              </a:spcAft>
            </a:pPr>
            <a:r>
              <a:rPr lang="en-US" sz="2000" dirty="0" smtClean="0"/>
              <a:t>More light hitting the detector</a:t>
            </a:r>
          </a:p>
          <a:p>
            <a:pPr marL="230188">
              <a:spcAft>
                <a:spcPts val="500"/>
              </a:spcAft>
            </a:pPr>
            <a:r>
              <a:rPr lang="en-US" sz="2000" dirty="0" smtClean="0"/>
              <a:t>More signal</a:t>
            </a:r>
          </a:p>
          <a:p>
            <a:pPr marL="230188">
              <a:spcAft>
                <a:spcPts val="500"/>
              </a:spcAft>
            </a:pPr>
            <a:r>
              <a:rPr lang="en-US" sz="2000" dirty="0" smtClean="0"/>
              <a:t>Lower Resolution</a:t>
            </a:r>
          </a:p>
          <a:p>
            <a:pPr marL="228600">
              <a:spcAft>
                <a:spcPts val="500"/>
              </a:spcAft>
            </a:pPr>
            <a:endParaRPr lang="en-US" sz="2000" dirty="0"/>
          </a:p>
        </p:txBody>
      </p:sp>
      <p:sp>
        <p:nvSpPr>
          <p:cNvPr id="29" name="Rectangle 28"/>
          <p:cNvSpPr/>
          <p:nvPr/>
        </p:nvSpPr>
        <p:spPr>
          <a:xfrm>
            <a:off x="132387" y="3117334"/>
            <a:ext cx="2300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smtClean="0"/>
              <a:t>570 nm emission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657508" y="1009650"/>
            <a:ext cx="5295992" cy="1645252"/>
            <a:chOff x="2461669" y="908050"/>
            <a:chExt cx="6381476" cy="1982470"/>
          </a:xfrm>
        </p:grpSpPr>
        <p:grpSp>
          <p:nvGrpSpPr>
            <p:cNvPr id="26" name="Group 25"/>
            <p:cNvGrpSpPr/>
            <p:nvPr/>
          </p:nvGrpSpPr>
          <p:grpSpPr>
            <a:xfrm>
              <a:off x="2461669" y="908050"/>
              <a:ext cx="5755231" cy="1982470"/>
              <a:chOff x="1558784" y="844549"/>
              <a:chExt cx="6900363" cy="2376921"/>
            </a:xfrm>
          </p:grpSpPr>
          <p:sp>
            <p:nvSpPr>
              <p:cNvPr id="10" name="Freeform 97"/>
              <p:cNvSpPr>
                <a:spLocks noChangeAspect="1"/>
              </p:cNvSpPr>
              <p:nvPr/>
            </p:nvSpPr>
            <p:spPr bwMode="auto">
              <a:xfrm rot="20050874" flipH="1">
                <a:off x="4682706" y="1479523"/>
                <a:ext cx="1540294" cy="412695"/>
              </a:xfrm>
              <a:custGeom>
                <a:avLst/>
                <a:gdLst>
                  <a:gd name="T0" fmla="*/ 0 w 389"/>
                  <a:gd name="T1" fmla="*/ 2147483647 h 177"/>
                  <a:gd name="T2" fmla="*/ 2147483647 w 389"/>
                  <a:gd name="T3" fmla="*/ 2147483647 h 177"/>
                  <a:gd name="T4" fmla="*/ 2147483647 w 389"/>
                  <a:gd name="T5" fmla="*/ 2147483647 h 177"/>
                  <a:gd name="T6" fmla="*/ 2147483647 w 389"/>
                  <a:gd name="T7" fmla="*/ 2147483647 h 177"/>
                  <a:gd name="T8" fmla="*/ 2147483647 w 389"/>
                  <a:gd name="T9" fmla="*/ 2147483647 h 177"/>
                  <a:gd name="T10" fmla="*/ 2147483647 w 389"/>
                  <a:gd name="T11" fmla="*/ 2147483647 h 177"/>
                  <a:gd name="T12" fmla="*/ 2147483647 w 389"/>
                  <a:gd name="T13" fmla="*/ 2147483647 h 177"/>
                  <a:gd name="T14" fmla="*/ 2147483647 w 389"/>
                  <a:gd name="T15" fmla="*/ 2147483647 h 177"/>
                  <a:gd name="T16" fmla="*/ 2147483647 w 389"/>
                  <a:gd name="T17" fmla="*/ 2147483647 h 1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9"/>
                  <a:gd name="T28" fmla="*/ 0 h 177"/>
                  <a:gd name="T29" fmla="*/ 389 w 389"/>
                  <a:gd name="T30" fmla="*/ 177 h 1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9" h="177">
                    <a:moveTo>
                      <a:pt x="0" y="3"/>
                    </a:moveTo>
                    <a:cubicBezTo>
                      <a:pt x="0" y="3"/>
                      <a:pt x="77" y="31"/>
                      <a:pt x="97" y="41"/>
                    </a:cubicBezTo>
                    <a:cubicBezTo>
                      <a:pt x="117" y="51"/>
                      <a:pt x="109" y="45"/>
                      <a:pt x="118" y="63"/>
                    </a:cubicBezTo>
                    <a:cubicBezTo>
                      <a:pt x="127" y="81"/>
                      <a:pt x="136" y="159"/>
                      <a:pt x="149" y="149"/>
                    </a:cubicBezTo>
                    <a:cubicBezTo>
                      <a:pt x="162" y="139"/>
                      <a:pt x="182" y="0"/>
                      <a:pt x="197" y="5"/>
                    </a:cubicBezTo>
                    <a:cubicBezTo>
                      <a:pt x="212" y="10"/>
                      <a:pt x="221" y="177"/>
                      <a:pt x="237" y="177"/>
                    </a:cubicBezTo>
                    <a:cubicBezTo>
                      <a:pt x="253" y="177"/>
                      <a:pt x="276" y="10"/>
                      <a:pt x="293" y="5"/>
                    </a:cubicBezTo>
                    <a:cubicBezTo>
                      <a:pt x="310" y="0"/>
                      <a:pt x="325" y="141"/>
                      <a:pt x="341" y="149"/>
                    </a:cubicBezTo>
                    <a:cubicBezTo>
                      <a:pt x="357" y="157"/>
                      <a:pt x="373" y="105"/>
                      <a:pt x="389" y="53"/>
                    </a:cubicBezTo>
                  </a:path>
                </a:pathLst>
              </a:custGeom>
              <a:noFill/>
              <a:ln w="57150">
                <a:solidFill>
                  <a:srgbClr val="7030A0">
                    <a:alpha val="80000"/>
                  </a:srgbClr>
                </a:solidFill>
                <a:round/>
                <a:headEnd type="triangle" w="med" len="lg"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97"/>
              <p:cNvSpPr>
                <a:spLocks noChangeAspect="1"/>
              </p:cNvSpPr>
              <p:nvPr/>
            </p:nvSpPr>
            <p:spPr bwMode="auto">
              <a:xfrm rot="1519109" flipH="1">
                <a:off x="4579806" y="2432534"/>
                <a:ext cx="1576572" cy="296918"/>
              </a:xfrm>
              <a:custGeom>
                <a:avLst/>
                <a:gdLst>
                  <a:gd name="T0" fmla="*/ 0 w 389"/>
                  <a:gd name="T1" fmla="*/ 2147483647 h 177"/>
                  <a:gd name="T2" fmla="*/ 2147483647 w 389"/>
                  <a:gd name="T3" fmla="*/ 2147483647 h 177"/>
                  <a:gd name="T4" fmla="*/ 2147483647 w 389"/>
                  <a:gd name="T5" fmla="*/ 2147483647 h 177"/>
                  <a:gd name="T6" fmla="*/ 2147483647 w 389"/>
                  <a:gd name="T7" fmla="*/ 2147483647 h 177"/>
                  <a:gd name="T8" fmla="*/ 2147483647 w 389"/>
                  <a:gd name="T9" fmla="*/ 2147483647 h 177"/>
                  <a:gd name="T10" fmla="*/ 2147483647 w 389"/>
                  <a:gd name="T11" fmla="*/ 2147483647 h 177"/>
                  <a:gd name="T12" fmla="*/ 2147483647 w 389"/>
                  <a:gd name="T13" fmla="*/ 2147483647 h 177"/>
                  <a:gd name="T14" fmla="*/ 2147483647 w 389"/>
                  <a:gd name="T15" fmla="*/ 2147483647 h 177"/>
                  <a:gd name="T16" fmla="*/ 2147483647 w 389"/>
                  <a:gd name="T17" fmla="*/ 2147483647 h 1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9"/>
                  <a:gd name="T28" fmla="*/ 0 h 177"/>
                  <a:gd name="T29" fmla="*/ 389 w 389"/>
                  <a:gd name="T30" fmla="*/ 177 h 1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9" h="177">
                    <a:moveTo>
                      <a:pt x="0" y="3"/>
                    </a:moveTo>
                    <a:cubicBezTo>
                      <a:pt x="0" y="3"/>
                      <a:pt x="77" y="31"/>
                      <a:pt x="97" y="41"/>
                    </a:cubicBezTo>
                    <a:cubicBezTo>
                      <a:pt x="117" y="51"/>
                      <a:pt x="109" y="45"/>
                      <a:pt x="118" y="63"/>
                    </a:cubicBezTo>
                    <a:cubicBezTo>
                      <a:pt x="127" y="81"/>
                      <a:pt x="136" y="159"/>
                      <a:pt x="149" y="149"/>
                    </a:cubicBezTo>
                    <a:cubicBezTo>
                      <a:pt x="162" y="139"/>
                      <a:pt x="182" y="0"/>
                      <a:pt x="197" y="5"/>
                    </a:cubicBezTo>
                    <a:cubicBezTo>
                      <a:pt x="212" y="10"/>
                      <a:pt x="221" y="177"/>
                      <a:pt x="237" y="177"/>
                    </a:cubicBezTo>
                    <a:cubicBezTo>
                      <a:pt x="253" y="177"/>
                      <a:pt x="276" y="10"/>
                      <a:pt x="293" y="5"/>
                    </a:cubicBezTo>
                    <a:cubicBezTo>
                      <a:pt x="310" y="0"/>
                      <a:pt x="325" y="141"/>
                      <a:pt x="341" y="149"/>
                    </a:cubicBezTo>
                    <a:cubicBezTo>
                      <a:pt x="357" y="157"/>
                      <a:pt x="373" y="105"/>
                      <a:pt x="389" y="53"/>
                    </a:cubicBezTo>
                  </a:path>
                </a:pathLst>
              </a:custGeom>
              <a:noFill/>
              <a:ln w="57150">
                <a:solidFill>
                  <a:srgbClr val="FF0000">
                    <a:alpha val="80000"/>
                  </a:srgbClr>
                </a:solidFill>
                <a:round/>
                <a:headEnd type="triangle" w="med" len="lg"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1"/>
              <p:cNvSpPr>
                <a:spLocks noChangeAspect="1"/>
              </p:cNvSpPr>
              <p:nvPr/>
            </p:nvSpPr>
            <p:spPr bwMode="auto">
              <a:xfrm flipH="1">
                <a:off x="4653886" y="1935938"/>
                <a:ext cx="1556414" cy="293122"/>
              </a:xfrm>
              <a:custGeom>
                <a:avLst/>
                <a:gdLst>
                  <a:gd name="T0" fmla="*/ 0 w 389"/>
                  <a:gd name="T1" fmla="*/ 2147483647 h 177"/>
                  <a:gd name="T2" fmla="*/ 2147483647 w 389"/>
                  <a:gd name="T3" fmla="*/ 2147483647 h 177"/>
                  <a:gd name="T4" fmla="*/ 2147483647 w 389"/>
                  <a:gd name="T5" fmla="*/ 2147483647 h 177"/>
                  <a:gd name="T6" fmla="*/ 2147483647 w 389"/>
                  <a:gd name="T7" fmla="*/ 2147483647 h 177"/>
                  <a:gd name="T8" fmla="*/ 2147483647 w 389"/>
                  <a:gd name="T9" fmla="*/ 2147483647 h 177"/>
                  <a:gd name="T10" fmla="*/ 2147483647 w 389"/>
                  <a:gd name="T11" fmla="*/ 2147483647 h 177"/>
                  <a:gd name="T12" fmla="*/ 2147483647 w 389"/>
                  <a:gd name="T13" fmla="*/ 2147483647 h 177"/>
                  <a:gd name="T14" fmla="*/ 2147483647 w 389"/>
                  <a:gd name="T15" fmla="*/ 2147483647 h 177"/>
                  <a:gd name="T16" fmla="*/ 2147483647 w 389"/>
                  <a:gd name="T17" fmla="*/ 2147483647 h 1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9"/>
                  <a:gd name="T28" fmla="*/ 0 h 177"/>
                  <a:gd name="T29" fmla="*/ 389 w 389"/>
                  <a:gd name="T30" fmla="*/ 177 h 1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9" h="177">
                    <a:moveTo>
                      <a:pt x="0" y="3"/>
                    </a:moveTo>
                    <a:cubicBezTo>
                      <a:pt x="0" y="3"/>
                      <a:pt x="77" y="31"/>
                      <a:pt x="97" y="41"/>
                    </a:cubicBezTo>
                    <a:cubicBezTo>
                      <a:pt x="117" y="51"/>
                      <a:pt x="109" y="45"/>
                      <a:pt x="118" y="63"/>
                    </a:cubicBezTo>
                    <a:cubicBezTo>
                      <a:pt x="127" y="81"/>
                      <a:pt x="136" y="159"/>
                      <a:pt x="149" y="149"/>
                    </a:cubicBezTo>
                    <a:cubicBezTo>
                      <a:pt x="162" y="139"/>
                      <a:pt x="182" y="0"/>
                      <a:pt x="197" y="5"/>
                    </a:cubicBezTo>
                    <a:cubicBezTo>
                      <a:pt x="212" y="10"/>
                      <a:pt x="221" y="177"/>
                      <a:pt x="237" y="177"/>
                    </a:cubicBezTo>
                    <a:cubicBezTo>
                      <a:pt x="253" y="177"/>
                      <a:pt x="276" y="10"/>
                      <a:pt x="293" y="5"/>
                    </a:cubicBezTo>
                    <a:cubicBezTo>
                      <a:pt x="310" y="0"/>
                      <a:pt x="325" y="141"/>
                      <a:pt x="341" y="149"/>
                    </a:cubicBezTo>
                    <a:cubicBezTo>
                      <a:pt x="357" y="157"/>
                      <a:pt x="373" y="105"/>
                      <a:pt x="389" y="53"/>
                    </a:cubicBezTo>
                  </a:path>
                </a:pathLst>
              </a:custGeom>
              <a:noFill/>
              <a:ln w="57150">
                <a:solidFill>
                  <a:srgbClr val="008000">
                    <a:alpha val="80000"/>
                  </a:srgbClr>
                </a:solidFill>
                <a:round/>
                <a:headEnd type="triangle" w="med" len="lg"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5400000" flipH="1">
                <a:off x="5452428" y="1744028"/>
                <a:ext cx="2105025" cy="3060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6731000" y="850900"/>
                <a:ext cx="609600" cy="12954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731000" y="2362200"/>
                <a:ext cx="609600" cy="5715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680200" y="1930400"/>
                <a:ext cx="152400" cy="254000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680200" y="2247900"/>
                <a:ext cx="152400" cy="254000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 flipH="1">
                <a:off x="6873724" y="1206500"/>
                <a:ext cx="733576" cy="67340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7511452" y="913349"/>
                <a:ext cx="94769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Exit Slit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Cube 21"/>
              <p:cNvSpPr/>
              <p:nvPr/>
            </p:nvSpPr>
            <p:spPr>
              <a:xfrm>
                <a:off x="2123592" y="1669348"/>
                <a:ext cx="456964" cy="896358"/>
              </a:xfrm>
              <a:prstGeom prst="cube">
                <a:avLst>
                  <a:gd name="adj" fmla="val 31624"/>
                </a:avLst>
              </a:prstGeom>
              <a:solidFill>
                <a:srgbClr val="FFC000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558784" y="2643425"/>
                <a:ext cx="1633096" cy="578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Sample</a:t>
                </a:r>
                <a:endParaRPr lang="en-US" sz="2000" dirty="0"/>
              </a:p>
            </p:txBody>
          </p:sp>
          <p:sp>
            <p:nvSpPr>
              <p:cNvPr id="24" name="Freeform 23"/>
              <p:cNvSpPr>
                <a:spLocks noChangeAspect="1"/>
              </p:cNvSpPr>
              <p:nvPr/>
            </p:nvSpPr>
            <p:spPr bwMode="auto">
              <a:xfrm rot="572173" flipH="1">
                <a:off x="4679286" y="2151838"/>
                <a:ext cx="1556414" cy="293122"/>
              </a:xfrm>
              <a:custGeom>
                <a:avLst/>
                <a:gdLst>
                  <a:gd name="T0" fmla="*/ 0 w 389"/>
                  <a:gd name="T1" fmla="*/ 2147483647 h 177"/>
                  <a:gd name="T2" fmla="*/ 2147483647 w 389"/>
                  <a:gd name="T3" fmla="*/ 2147483647 h 177"/>
                  <a:gd name="T4" fmla="*/ 2147483647 w 389"/>
                  <a:gd name="T5" fmla="*/ 2147483647 h 177"/>
                  <a:gd name="T6" fmla="*/ 2147483647 w 389"/>
                  <a:gd name="T7" fmla="*/ 2147483647 h 177"/>
                  <a:gd name="T8" fmla="*/ 2147483647 w 389"/>
                  <a:gd name="T9" fmla="*/ 2147483647 h 177"/>
                  <a:gd name="T10" fmla="*/ 2147483647 w 389"/>
                  <a:gd name="T11" fmla="*/ 2147483647 h 177"/>
                  <a:gd name="T12" fmla="*/ 2147483647 w 389"/>
                  <a:gd name="T13" fmla="*/ 2147483647 h 177"/>
                  <a:gd name="T14" fmla="*/ 2147483647 w 389"/>
                  <a:gd name="T15" fmla="*/ 2147483647 h 177"/>
                  <a:gd name="T16" fmla="*/ 2147483647 w 389"/>
                  <a:gd name="T17" fmla="*/ 2147483647 h 1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9"/>
                  <a:gd name="T28" fmla="*/ 0 h 177"/>
                  <a:gd name="T29" fmla="*/ 389 w 389"/>
                  <a:gd name="T30" fmla="*/ 177 h 1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9" h="177">
                    <a:moveTo>
                      <a:pt x="0" y="3"/>
                    </a:moveTo>
                    <a:cubicBezTo>
                      <a:pt x="0" y="3"/>
                      <a:pt x="77" y="31"/>
                      <a:pt x="97" y="41"/>
                    </a:cubicBezTo>
                    <a:cubicBezTo>
                      <a:pt x="117" y="51"/>
                      <a:pt x="109" y="45"/>
                      <a:pt x="118" y="63"/>
                    </a:cubicBezTo>
                    <a:cubicBezTo>
                      <a:pt x="127" y="81"/>
                      <a:pt x="136" y="159"/>
                      <a:pt x="149" y="149"/>
                    </a:cubicBezTo>
                    <a:cubicBezTo>
                      <a:pt x="162" y="139"/>
                      <a:pt x="182" y="0"/>
                      <a:pt x="197" y="5"/>
                    </a:cubicBezTo>
                    <a:cubicBezTo>
                      <a:pt x="212" y="10"/>
                      <a:pt x="221" y="177"/>
                      <a:pt x="237" y="177"/>
                    </a:cubicBezTo>
                    <a:cubicBezTo>
                      <a:pt x="253" y="177"/>
                      <a:pt x="276" y="10"/>
                      <a:pt x="293" y="5"/>
                    </a:cubicBezTo>
                    <a:cubicBezTo>
                      <a:pt x="310" y="0"/>
                      <a:pt x="325" y="141"/>
                      <a:pt x="341" y="149"/>
                    </a:cubicBezTo>
                    <a:cubicBezTo>
                      <a:pt x="357" y="157"/>
                      <a:pt x="373" y="105"/>
                      <a:pt x="389" y="53"/>
                    </a:cubicBezTo>
                  </a:path>
                </a:pathLst>
              </a:custGeom>
              <a:noFill/>
              <a:ln w="57150">
                <a:solidFill>
                  <a:srgbClr val="FFFF00">
                    <a:alpha val="80000"/>
                  </a:srgbClr>
                </a:solidFill>
                <a:round/>
                <a:headEnd type="triangle" w="med" len="lg"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7266766" y="2395162"/>
              <a:ext cx="1576379" cy="482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Detector</a:t>
              </a:r>
              <a:endParaRPr lang="en-US" sz="2000" dirty="0"/>
            </a:p>
          </p:txBody>
        </p:sp>
        <p:sp>
          <p:nvSpPr>
            <p:cNvPr id="28" name="Cube 27"/>
            <p:cNvSpPr/>
            <p:nvPr/>
          </p:nvSpPr>
          <p:spPr>
            <a:xfrm>
              <a:off x="7721008" y="1497026"/>
              <a:ext cx="827377" cy="938987"/>
            </a:xfrm>
            <a:prstGeom prst="cube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601638" y="1458633"/>
            <a:ext cx="529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</a:t>
            </a:r>
            <a:r>
              <a:rPr lang="en-US" dirty="0" err="1" smtClean="0">
                <a:latin typeface="Symbol" pitchFamily="18" charset="2"/>
              </a:rPr>
              <a:t>n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32" name="Freeform 97"/>
          <p:cNvSpPr>
            <a:spLocks noChangeAspect="1"/>
          </p:cNvSpPr>
          <p:nvPr/>
        </p:nvSpPr>
        <p:spPr bwMode="auto">
          <a:xfrm rot="324265" flipH="1">
            <a:off x="4425287" y="1827988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solidFill>
            <a:schemeClr val="bg1"/>
          </a:solidFill>
          <a:ln w="38100">
            <a:solidFill>
              <a:srgbClr val="FF0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3" name="Freeform 97"/>
          <p:cNvSpPr>
            <a:spLocks noChangeAspect="1"/>
          </p:cNvSpPr>
          <p:nvPr/>
        </p:nvSpPr>
        <p:spPr bwMode="auto">
          <a:xfrm rot="324265" flipH="1">
            <a:off x="4412586" y="1866089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8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4" name="Freeform 97"/>
          <p:cNvSpPr>
            <a:spLocks noChangeAspect="1"/>
          </p:cNvSpPr>
          <p:nvPr/>
        </p:nvSpPr>
        <p:spPr bwMode="auto">
          <a:xfrm rot="324265" flipH="1">
            <a:off x="4387186" y="1904189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00FF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276850" y="1663700"/>
            <a:ext cx="419100" cy="59055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>
            <a:off x="5292725" y="1330325"/>
            <a:ext cx="409575" cy="333375"/>
          </a:xfrm>
          <a:prstGeom prst="triangle">
            <a:avLst>
              <a:gd name="adj" fmla="val 65691"/>
            </a:avLst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940208" y="2242092"/>
            <a:ext cx="1130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Grating</a:t>
            </a:r>
            <a:endParaRPr lang="en-US" sz="2000" dirty="0"/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4813" y="4339956"/>
            <a:ext cx="573087" cy="15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40"/>
          <p:cNvSpPr/>
          <p:nvPr/>
        </p:nvSpPr>
        <p:spPr>
          <a:xfrm>
            <a:off x="1830333" y="4158108"/>
            <a:ext cx="105488" cy="175813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830333" y="4479475"/>
            <a:ext cx="105488" cy="175813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/>
          <p:cNvSpPr/>
          <p:nvPr/>
        </p:nvSpPr>
        <p:spPr>
          <a:xfrm>
            <a:off x="2256438" y="4034997"/>
            <a:ext cx="686641" cy="779265"/>
          </a:xfrm>
          <a:prstGeom prst="cube">
            <a:avLst/>
          </a:prstGeom>
          <a:solidFill>
            <a:schemeClr val="accent2"/>
          </a:solidFill>
          <a:ln w="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4" name="Rectangle 43"/>
          <p:cNvSpPr/>
          <p:nvPr/>
        </p:nvSpPr>
        <p:spPr>
          <a:xfrm>
            <a:off x="972043" y="4879194"/>
            <a:ext cx="2515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summing 569-571 nm </a:t>
            </a:r>
          </a:p>
          <a:p>
            <a:r>
              <a:rPr lang="en-US" sz="2000" dirty="0" smtClean="0"/>
              <a:t>(2.125 nm bandwidth)</a:t>
            </a:r>
            <a:endParaRPr lang="en-US" sz="2000" dirty="0"/>
          </a:p>
        </p:txBody>
      </p:sp>
      <p:sp>
        <p:nvSpPr>
          <p:cNvPr id="46" name="Rectangle 45"/>
          <p:cNvSpPr/>
          <p:nvPr/>
        </p:nvSpPr>
        <p:spPr>
          <a:xfrm>
            <a:off x="5242798" y="3572632"/>
            <a:ext cx="255730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/>
            <a:r>
              <a:rPr lang="en-US" sz="2200" dirty="0" smtClean="0"/>
              <a:t>Large Slit (2.0 mm)</a:t>
            </a:r>
            <a:endParaRPr lang="en-US" sz="2400" dirty="0" smtClean="0"/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4704" y="4260880"/>
            <a:ext cx="1194294" cy="43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48"/>
          <p:cNvSpPr/>
          <p:nvPr/>
        </p:nvSpPr>
        <p:spPr>
          <a:xfrm>
            <a:off x="6173138" y="4090143"/>
            <a:ext cx="105488" cy="175813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173138" y="4690910"/>
            <a:ext cx="105488" cy="175813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ube 50"/>
          <p:cNvSpPr/>
          <p:nvPr/>
        </p:nvSpPr>
        <p:spPr>
          <a:xfrm>
            <a:off x="6599243" y="4081332"/>
            <a:ext cx="686641" cy="779265"/>
          </a:xfrm>
          <a:prstGeom prst="cube">
            <a:avLst/>
          </a:prstGeom>
          <a:solidFill>
            <a:schemeClr val="accent2"/>
          </a:solidFill>
          <a:ln w="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2" name="Rectangle 51"/>
          <p:cNvSpPr/>
          <p:nvPr/>
        </p:nvSpPr>
        <p:spPr>
          <a:xfrm>
            <a:off x="5264048" y="4874729"/>
            <a:ext cx="2515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summing 566-574 nm </a:t>
            </a:r>
          </a:p>
          <a:p>
            <a:r>
              <a:rPr lang="en-US" sz="2000" dirty="0" smtClean="0"/>
              <a:t>(8.5 nm bandwidth)</a:t>
            </a:r>
            <a:endParaRPr lang="en-US" sz="2000" dirty="0"/>
          </a:p>
        </p:txBody>
      </p:sp>
      <p:sp>
        <p:nvSpPr>
          <p:cNvPr id="53" name="Rectangle 52"/>
          <p:cNvSpPr/>
          <p:nvPr/>
        </p:nvSpPr>
        <p:spPr>
          <a:xfrm>
            <a:off x="843587" y="3578010"/>
            <a:ext cx="255711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/>
            <a:r>
              <a:rPr lang="en-US" sz="2200" dirty="0" smtClean="0"/>
              <a:t>Small Slit (0.5 mm)</a:t>
            </a:r>
            <a:endParaRPr lang="en-US" sz="2400" dirty="0" smtClean="0"/>
          </a:p>
        </p:txBody>
      </p:sp>
      <p:sp>
        <p:nvSpPr>
          <p:cNvPr id="45" name="Rectangle 44"/>
          <p:cNvSpPr/>
          <p:nvPr/>
        </p:nvSpPr>
        <p:spPr>
          <a:xfrm>
            <a:off x="5278866" y="2874880"/>
            <a:ext cx="2485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doubled slits = intensity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1115506" y="6052117"/>
            <a:ext cx="68909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/>
              <a:t>Nyquist</a:t>
            </a:r>
            <a:r>
              <a:rPr lang="en-US" dirty="0" smtClean="0"/>
              <a:t> Rule: scanning increment should be greater than 1/2 slit widths</a:t>
            </a:r>
          </a:p>
          <a:p>
            <a:pPr algn="ctr"/>
            <a:r>
              <a:rPr lang="en-US" dirty="0" smtClean="0"/>
              <a:t>Ex: For 8 nm bandwidth set emission acquisition to 4 nm per step.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1" grpId="0" animBg="1"/>
      <p:bldP spid="42" grpId="0" animBg="1"/>
      <p:bldP spid="43" grpId="0" animBg="1"/>
      <p:bldP spid="44" grpId="0"/>
      <p:bldP spid="46" grpId="0"/>
      <p:bldP spid="49" grpId="0" animBg="1"/>
      <p:bldP spid="50" grpId="0" animBg="1"/>
      <p:bldP spid="51" grpId="0" animBg="1"/>
      <p:bldP spid="52" grpId="0"/>
      <p:bldP spid="53" grpId="0"/>
      <p:bldP spid="4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4311" y="1738100"/>
            <a:ext cx="5711197" cy="307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rot="16200000">
            <a:off x="2144333" y="2950520"/>
            <a:ext cx="206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Emission Intensity</a:t>
            </a:r>
            <a:endParaRPr lang="en-US" b="1" dirty="0"/>
          </a:p>
        </p:txBody>
      </p:sp>
      <p:pic>
        <p:nvPicPr>
          <p:cNvPr id="2109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812800"/>
            <a:ext cx="2433652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Emission Slit widths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548325" y="3310144"/>
            <a:ext cx="3661081" cy="437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Emission Intensity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87700" y="5629568"/>
            <a:ext cx="585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Always report your slit widths (in nm)!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3128" y="1242876"/>
            <a:ext cx="5386117" cy="279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Fluorometer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3260" y="2095165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6219" y="3890893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1437" y="2252976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1366" y="3824395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7890" y="161473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1029383" y="2848495"/>
            <a:ext cx="3611562" cy="3944670"/>
            <a:chOff x="356283" y="3318763"/>
            <a:chExt cx="3611562" cy="3944670"/>
          </a:xfrm>
        </p:grpSpPr>
        <p:sp>
          <p:nvSpPr>
            <p:cNvPr id="6" name="TextBox 5"/>
            <p:cNvSpPr txBox="1"/>
            <p:nvPr/>
          </p:nvSpPr>
          <p:spPr>
            <a:xfrm>
              <a:off x="356283" y="3318763"/>
              <a:ext cx="3611562" cy="3944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spcAft>
                  <a:spcPts val="1000"/>
                </a:spcAft>
              </a:pPr>
              <a:r>
                <a:rPr lang="en-US" sz="2400" b="1" dirty="0" smtClean="0"/>
                <a:t>Components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1)  </a:t>
              </a:r>
              <a:r>
                <a:rPr lang="en-US" sz="2400" dirty="0" smtClean="0"/>
                <a:t>Light source 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2)  </a:t>
              </a:r>
              <a:r>
                <a:rPr lang="en-US" sz="2400" dirty="0" err="1" smtClean="0"/>
                <a:t>Monochrometer</a:t>
              </a:r>
              <a:endParaRPr lang="en-US" sz="2400" dirty="0" smtClean="0"/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3)  </a:t>
              </a:r>
              <a:r>
                <a:rPr lang="en-US" sz="2400" dirty="0" smtClean="0"/>
                <a:t>Sample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4)  </a:t>
              </a:r>
              <a:r>
                <a:rPr lang="en-US" sz="2400" dirty="0" smtClean="0"/>
                <a:t>Detector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/>
                <a:t>5)  Filters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/>
                <a:t>6)  Slits</a:t>
              </a:r>
            </a:p>
            <a:p>
              <a:pPr marL="744538" indent="-457200">
                <a:spcAft>
                  <a:spcPts val="1000"/>
                </a:spcAft>
              </a:pPr>
              <a:r>
                <a:rPr lang="en-US" sz="2400" dirty="0" smtClean="0"/>
                <a:t>7)  </a:t>
              </a:r>
              <a:r>
                <a:rPr lang="en-US" sz="2400" dirty="0" err="1" smtClean="0"/>
                <a:t>Polarizers</a:t>
              </a:r>
              <a:endParaRPr lang="en-US" sz="2400" dirty="0" smtClean="0"/>
            </a:p>
          </p:txBody>
        </p:sp>
        <p:pic>
          <p:nvPicPr>
            <p:cNvPr id="143367" name="Picture 7" descr="http://leeequities.com/wp-content/uploads/2012/08/green-check-m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47950" y="3781425"/>
              <a:ext cx="449179" cy="512761"/>
            </a:xfrm>
            <a:prstGeom prst="rect">
              <a:avLst/>
            </a:prstGeom>
            <a:noFill/>
          </p:spPr>
        </p:pic>
        <p:pic>
          <p:nvPicPr>
            <p:cNvPr id="17" name="Picture 7" descr="http://leeequities.com/wp-content/uploads/2012/08/green-check-m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81350" y="4289427"/>
              <a:ext cx="449179" cy="512761"/>
            </a:xfrm>
            <a:prstGeom prst="rect">
              <a:avLst/>
            </a:prstGeom>
            <a:noFill/>
          </p:spPr>
        </p:pic>
        <p:pic>
          <p:nvPicPr>
            <p:cNvPr id="18" name="Picture 7" descr="http://leeequities.com/wp-content/uploads/2012/08/green-check-m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38375" y="5299077"/>
              <a:ext cx="449179" cy="512761"/>
            </a:xfrm>
            <a:prstGeom prst="rect">
              <a:avLst/>
            </a:prstGeom>
            <a:noFill/>
          </p:spPr>
        </p:pic>
      </p:grpSp>
      <p:pic>
        <p:nvPicPr>
          <p:cNvPr id="14" name="Picture 7" descr="http://leeequities.com/wp-content/uploads/2012/08/green-check-ma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9554" y="4319975"/>
            <a:ext cx="449179" cy="512761"/>
          </a:xfrm>
          <a:prstGeom prst="rect">
            <a:avLst/>
          </a:prstGeom>
          <a:noFill/>
        </p:spPr>
      </p:pic>
      <p:pic>
        <p:nvPicPr>
          <p:cNvPr id="15" name="Picture 7" descr="http://leeequities.com/wp-content/uploads/2012/08/green-check-ma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7475" y="5304481"/>
            <a:ext cx="449179" cy="512761"/>
          </a:xfrm>
          <a:prstGeom prst="rect">
            <a:avLst/>
          </a:prstGeom>
          <a:noFill/>
        </p:spPr>
      </p:pic>
      <p:pic>
        <p:nvPicPr>
          <p:cNvPr id="16" name="Picture 7" descr="http://leeequities.com/wp-content/uploads/2012/08/green-check-ma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3475" y="5829300"/>
            <a:ext cx="449179" cy="512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877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500" y="1206500"/>
            <a:ext cx="7984385" cy="505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4423160" y="5518208"/>
            <a:ext cx="281806" cy="8071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413857" y="4609322"/>
            <a:ext cx="2097286" cy="625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971151" y="2435617"/>
            <a:ext cx="997160" cy="418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Mirrors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58164" y="4400904"/>
            <a:ext cx="10922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Polarizer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03653" y="6312230"/>
            <a:ext cx="10922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Polarizer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Fluorometer</a:t>
            </a:r>
            <a:r>
              <a:rPr lang="en-US" sz="3200" b="1" u="sng" dirty="0" smtClean="0">
                <a:solidFill>
                  <a:schemeClr val="tx2"/>
                </a:solidFill>
              </a:rPr>
              <a:t>: Polarizer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77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 Anisotropy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4816" y="1089769"/>
            <a:ext cx="6538494" cy="336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626545" y="5187821"/>
            <a:ext cx="387503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Absorption is </a:t>
            </a:r>
            <a:r>
              <a:rPr lang="en-US" sz="2400" b="1" u="sng" dirty="0"/>
              <a:t>polarized</a:t>
            </a:r>
          </a:p>
          <a:p>
            <a:endParaRPr lang="en-US" sz="2400" u="sng" dirty="0"/>
          </a:p>
          <a:p>
            <a:r>
              <a:rPr lang="en-US" sz="2400" dirty="0"/>
              <a:t>Fluorescence is also </a:t>
            </a:r>
            <a:r>
              <a:rPr lang="en-US" sz="2400" b="1" u="sng" dirty="0"/>
              <a:t>polarized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0"/>
            <a:ext cx="9077325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20" y="775033"/>
            <a:ext cx="907732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636094">
            <a:off x="2628711" y="3966130"/>
            <a:ext cx="2275516" cy="256447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Absorption </a:t>
            </a:r>
            <a:r>
              <a:rPr lang="en-US" sz="3200" b="1" u="sng" dirty="0" err="1" smtClean="0">
                <a:solidFill>
                  <a:schemeClr val="tx2"/>
                </a:solidFill>
              </a:rPr>
              <a:t>Probablity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48655" y="1371612"/>
            <a:ext cx="5654376" cy="4907902"/>
          </a:xfrm>
          <a:prstGeom prst="rect">
            <a:avLst/>
          </a:prstGeom>
          <a:solidFill>
            <a:srgbClr val="DCE6F2">
              <a:alpha val="16863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9176" y="2723668"/>
            <a:ext cx="1152049" cy="1298341"/>
          </a:xfrm>
          <a:prstGeom prst="rect">
            <a:avLst/>
          </a:prstGeom>
        </p:spPr>
      </p:pic>
      <p:pic>
        <p:nvPicPr>
          <p:cNvPr id="47" name="Picture 46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9550" y="1436222"/>
            <a:ext cx="1152049" cy="1298341"/>
          </a:xfrm>
          <a:prstGeom prst="rect">
            <a:avLst/>
          </a:prstGeom>
        </p:spPr>
      </p:pic>
      <p:pic>
        <p:nvPicPr>
          <p:cNvPr id="48" name="Picture 47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950703">
            <a:off x="4893135" y="1336694"/>
            <a:ext cx="1152049" cy="1298341"/>
          </a:xfrm>
          <a:prstGeom prst="rect">
            <a:avLst/>
          </a:prstGeom>
        </p:spPr>
      </p:pic>
      <p:pic>
        <p:nvPicPr>
          <p:cNvPr id="50" name="Picture 49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090629">
            <a:off x="2566705" y="2868466"/>
            <a:ext cx="1152049" cy="1298341"/>
          </a:xfrm>
          <a:prstGeom prst="rect">
            <a:avLst/>
          </a:prstGeom>
        </p:spPr>
      </p:pic>
      <p:pic>
        <p:nvPicPr>
          <p:cNvPr id="51" name="Picture 50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636094">
            <a:off x="3176266" y="4894766"/>
            <a:ext cx="1152049" cy="1298341"/>
          </a:xfrm>
          <a:prstGeom prst="rect">
            <a:avLst/>
          </a:prstGeom>
        </p:spPr>
      </p:pic>
      <p:pic>
        <p:nvPicPr>
          <p:cNvPr id="52" name="Picture 51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749420">
            <a:off x="4902450" y="5112479"/>
            <a:ext cx="1152049" cy="1298341"/>
          </a:xfrm>
          <a:prstGeom prst="rect">
            <a:avLst/>
          </a:prstGeom>
        </p:spPr>
      </p:pic>
      <p:pic>
        <p:nvPicPr>
          <p:cNvPr id="55" name="Picture 54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728945">
            <a:off x="4109335" y="3286096"/>
            <a:ext cx="1152049" cy="1298341"/>
          </a:xfrm>
          <a:prstGeom prst="rect">
            <a:avLst/>
          </a:prstGeom>
        </p:spPr>
      </p:pic>
      <p:pic>
        <p:nvPicPr>
          <p:cNvPr id="53" name="Picture 52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965866">
            <a:off x="6361137" y="4126547"/>
            <a:ext cx="1152049" cy="129834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22" y="2444132"/>
            <a:ext cx="1439412" cy="1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527" y="4754261"/>
            <a:ext cx="1169396" cy="114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-93310" y="4381769"/>
            <a:ext cx="1876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End View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49297" y="5803528"/>
            <a:ext cx="1343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Unpolarized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 Anisotropy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22836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644" y="111967"/>
            <a:ext cx="1962367" cy="203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 flipV="1">
            <a:off x="3146739" y="1754153"/>
            <a:ext cx="717499" cy="67180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677052" y="3026227"/>
            <a:ext cx="717499" cy="67180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465559" y="1511559"/>
            <a:ext cx="11478" cy="98593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740788" y="4957665"/>
            <a:ext cx="11478" cy="98593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569821" y="3508310"/>
            <a:ext cx="188759" cy="873968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2752499" y="3153228"/>
            <a:ext cx="801680" cy="793102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5181572" y="5237066"/>
            <a:ext cx="556722" cy="958461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6658918" y="4269792"/>
            <a:ext cx="556722" cy="958461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97"/>
          <p:cNvSpPr>
            <a:spLocks noChangeAspect="1"/>
          </p:cNvSpPr>
          <p:nvPr/>
        </p:nvSpPr>
        <p:spPr bwMode="auto">
          <a:xfrm rot="324265" flipH="1">
            <a:off x="1440007" y="3358468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FFC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790830" y="2681897"/>
            <a:ext cx="1753956" cy="502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Detector</a:t>
            </a:r>
            <a:endParaRPr lang="en-US" sz="2000" dirty="0"/>
          </a:p>
        </p:txBody>
      </p:sp>
      <p:sp>
        <p:nvSpPr>
          <p:cNvPr id="57" name="Cube 56"/>
          <p:cNvSpPr/>
          <p:nvPr/>
        </p:nvSpPr>
        <p:spPr>
          <a:xfrm>
            <a:off x="8277455" y="3078519"/>
            <a:ext cx="758572" cy="860902"/>
          </a:xfrm>
          <a:prstGeom prst="cube">
            <a:avLst/>
          </a:prstGeom>
          <a:solidFill>
            <a:schemeClr val="accent2"/>
          </a:solidFill>
          <a:ln w="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48655" y="1371612"/>
            <a:ext cx="5654376" cy="4907902"/>
          </a:xfrm>
          <a:prstGeom prst="rect">
            <a:avLst/>
          </a:prstGeom>
          <a:solidFill>
            <a:srgbClr val="DCE6F2">
              <a:alpha val="16863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102809">
            <a:off x="5459176" y="2723668"/>
            <a:ext cx="1152049" cy="1298341"/>
          </a:xfrm>
          <a:prstGeom prst="rect">
            <a:avLst/>
          </a:prstGeom>
        </p:spPr>
      </p:pic>
      <p:pic>
        <p:nvPicPr>
          <p:cNvPr id="47" name="Picture 46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138643">
            <a:off x="2949550" y="1436222"/>
            <a:ext cx="1152049" cy="1298341"/>
          </a:xfrm>
          <a:prstGeom prst="rect">
            <a:avLst/>
          </a:prstGeom>
        </p:spPr>
      </p:pic>
      <p:pic>
        <p:nvPicPr>
          <p:cNvPr id="48" name="Picture 47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694986">
            <a:off x="4893135" y="1336694"/>
            <a:ext cx="1152049" cy="1298341"/>
          </a:xfrm>
          <a:prstGeom prst="rect">
            <a:avLst/>
          </a:prstGeom>
        </p:spPr>
      </p:pic>
      <p:pic>
        <p:nvPicPr>
          <p:cNvPr id="50" name="Picture 49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504407">
            <a:off x="2566705" y="2868466"/>
            <a:ext cx="1152049" cy="1298341"/>
          </a:xfrm>
          <a:prstGeom prst="rect">
            <a:avLst/>
          </a:prstGeom>
        </p:spPr>
      </p:pic>
      <p:pic>
        <p:nvPicPr>
          <p:cNvPr id="51" name="Picture 50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42167">
            <a:off x="3176266" y="4894766"/>
            <a:ext cx="1152049" cy="1298341"/>
          </a:xfrm>
          <a:prstGeom prst="rect">
            <a:avLst/>
          </a:prstGeom>
        </p:spPr>
      </p:pic>
      <p:pic>
        <p:nvPicPr>
          <p:cNvPr id="52" name="Picture 51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736247">
            <a:off x="4902450" y="5112479"/>
            <a:ext cx="1152049" cy="1298341"/>
          </a:xfrm>
          <a:prstGeom prst="rect">
            <a:avLst/>
          </a:prstGeom>
        </p:spPr>
      </p:pic>
      <p:pic>
        <p:nvPicPr>
          <p:cNvPr id="55" name="Picture 54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877974">
            <a:off x="4109335" y="3286096"/>
            <a:ext cx="1152049" cy="1298341"/>
          </a:xfrm>
          <a:prstGeom prst="rect">
            <a:avLst/>
          </a:prstGeom>
        </p:spPr>
      </p:pic>
      <p:pic>
        <p:nvPicPr>
          <p:cNvPr id="53" name="Picture 52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155191">
            <a:off x="6361137" y="4126547"/>
            <a:ext cx="1152049" cy="129834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22" y="2444132"/>
            <a:ext cx="1439412" cy="1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527" y="4754261"/>
            <a:ext cx="1169396" cy="114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-93310" y="4381769"/>
            <a:ext cx="1876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End View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49297" y="5803528"/>
            <a:ext cx="1343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Unpolarized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 Anisotropy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22836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644" y="111967"/>
            <a:ext cx="1962367" cy="203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 rot="20138643" flipV="1">
            <a:off x="3146739" y="1754153"/>
            <a:ext cx="717499" cy="67180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3102809" flipV="1">
            <a:off x="5677052" y="3026227"/>
            <a:ext cx="717499" cy="67180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744283" flipV="1">
            <a:off x="5465559" y="1511559"/>
            <a:ext cx="11478" cy="98593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2506073" flipV="1">
            <a:off x="3740788" y="4957665"/>
            <a:ext cx="11478" cy="98593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9749029" flipV="1">
            <a:off x="4569821" y="3508310"/>
            <a:ext cx="188759" cy="873968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20013778" flipH="1" flipV="1">
            <a:off x="2752499" y="3153228"/>
            <a:ext cx="801680" cy="793102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986827" flipH="1" flipV="1">
            <a:off x="5181572" y="5237066"/>
            <a:ext cx="556722" cy="958461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9789325" flipH="1" flipV="1">
            <a:off x="6658918" y="4269792"/>
            <a:ext cx="556722" cy="958461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97"/>
          <p:cNvSpPr>
            <a:spLocks noChangeAspect="1"/>
          </p:cNvSpPr>
          <p:nvPr/>
        </p:nvSpPr>
        <p:spPr bwMode="auto">
          <a:xfrm rot="324265" flipH="1">
            <a:off x="1440007" y="3358468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FFC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790830" y="2681897"/>
            <a:ext cx="1753956" cy="502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Detector</a:t>
            </a:r>
            <a:endParaRPr lang="en-US" sz="2000" dirty="0"/>
          </a:p>
        </p:txBody>
      </p:sp>
      <p:sp>
        <p:nvSpPr>
          <p:cNvPr id="60" name="Cube 59"/>
          <p:cNvSpPr/>
          <p:nvPr/>
        </p:nvSpPr>
        <p:spPr>
          <a:xfrm>
            <a:off x="8277455" y="3078519"/>
            <a:ext cx="758572" cy="860902"/>
          </a:xfrm>
          <a:prstGeom prst="cube">
            <a:avLst/>
          </a:prstGeom>
          <a:solidFill>
            <a:schemeClr val="accent2"/>
          </a:solidFill>
          <a:ln w="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48655" y="1371612"/>
            <a:ext cx="5654376" cy="4907902"/>
          </a:xfrm>
          <a:prstGeom prst="rect">
            <a:avLst/>
          </a:prstGeom>
          <a:solidFill>
            <a:srgbClr val="DCE6F2">
              <a:alpha val="16863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247129">
            <a:off x="5459176" y="2723668"/>
            <a:ext cx="1152049" cy="1298341"/>
          </a:xfrm>
          <a:prstGeom prst="rect">
            <a:avLst/>
          </a:prstGeom>
        </p:spPr>
      </p:pic>
      <p:pic>
        <p:nvPicPr>
          <p:cNvPr id="47" name="Picture 46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192844">
            <a:off x="2949550" y="1436222"/>
            <a:ext cx="1152049" cy="1298341"/>
          </a:xfrm>
          <a:prstGeom prst="rect">
            <a:avLst/>
          </a:prstGeom>
        </p:spPr>
      </p:pic>
      <p:pic>
        <p:nvPicPr>
          <p:cNvPr id="48" name="Picture 47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629262">
            <a:off x="4893135" y="1364687"/>
            <a:ext cx="1152049" cy="1298341"/>
          </a:xfrm>
          <a:prstGeom prst="rect">
            <a:avLst/>
          </a:prstGeom>
        </p:spPr>
      </p:pic>
      <p:pic>
        <p:nvPicPr>
          <p:cNvPr id="50" name="Picture 49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1897">
            <a:off x="2566705" y="2868466"/>
            <a:ext cx="1152049" cy="1298341"/>
          </a:xfrm>
          <a:prstGeom prst="rect">
            <a:avLst/>
          </a:prstGeom>
        </p:spPr>
      </p:pic>
      <p:pic>
        <p:nvPicPr>
          <p:cNvPr id="51" name="Picture 50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24372">
            <a:off x="3176266" y="4894766"/>
            <a:ext cx="1152049" cy="1298341"/>
          </a:xfrm>
          <a:prstGeom prst="rect">
            <a:avLst/>
          </a:prstGeom>
        </p:spPr>
      </p:pic>
      <p:pic>
        <p:nvPicPr>
          <p:cNvPr id="52" name="Picture 51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7217365">
            <a:off x="4902450" y="5112479"/>
            <a:ext cx="1152049" cy="1298341"/>
          </a:xfrm>
          <a:prstGeom prst="rect">
            <a:avLst/>
          </a:prstGeom>
        </p:spPr>
      </p:pic>
      <p:pic>
        <p:nvPicPr>
          <p:cNvPr id="55" name="Picture 54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109335" y="3286096"/>
            <a:ext cx="1152049" cy="1298341"/>
          </a:xfrm>
          <a:prstGeom prst="rect">
            <a:avLst/>
          </a:prstGeom>
        </p:spPr>
      </p:pic>
      <p:pic>
        <p:nvPicPr>
          <p:cNvPr id="53" name="Picture 52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109695">
            <a:off x="6361137" y="4126547"/>
            <a:ext cx="1152049" cy="129834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22" y="2444132"/>
            <a:ext cx="1439412" cy="1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527" y="4754261"/>
            <a:ext cx="1169396" cy="114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-93310" y="4381769"/>
            <a:ext cx="1876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End View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49297" y="5803528"/>
            <a:ext cx="1343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Unpolarized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 Anisotropy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22836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644" y="111967"/>
            <a:ext cx="1962367" cy="203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 rot="18192844" flipV="1">
            <a:off x="3146739" y="1754153"/>
            <a:ext cx="717499" cy="67180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4247129" flipV="1">
            <a:off x="5677052" y="3026227"/>
            <a:ext cx="717499" cy="67180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2678559" flipV="1">
            <a:off x="5465559" y="1539552"/>
            <a:ext cx="11478" cy="98593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3888278" flipV="1">
            <a:off x="3740788" y="4957665"/>
            <a:ext cx="11478" cy="98593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8271055" flipV="1">
            <a:off x="4569821" y="3508310"/>
            <a:ext cx="188759" cy="873968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8651268" flipH="1" flipV="1">
            <a:off x="2752499" y="3153228"/>
            <a:ext cx="801680" cy="793102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467945" flipH="1" flipV="1">
            <a:off x="5181572" y="5237066"/>
            <a:ext cx="556722" cy="958461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8743829" flipH="1" flipV="1">
            <a:off x="6658918" y="4269792"/>
            <a:ext cx="556722" cy="958461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790830" y="2681897"/>
            <a:ext cx="1753956" cy="502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Detector</a:t>
            </a:r>
            <a:endParaRPr lang="en-US" sz="2000" dirty="0"/>
          </a:p>
        </p:txBody>
      </p:sp>
      <p:sp>
        <p:nvSpPr>
          <p:cNvPr id="35" name="Cube 34"/>
          <p:cNvSpPr/>
          <p:nvPr/>
        </p:nvSpPr>
        <p:spPr>
          <a:xfrm>
            <a:off x="8277455" y="3078519"/>
            <a:ext cx="758572" cy="860902"/>
          </a:xfrm>
          <a:prstGeom prst="cube">
            <a:avLst/>
          </a:prstGeom>
          <a:solidFill>
            <a:schemeClr val="accent2"/>
          </a:solidFill>
          <a:ln w="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97"/>
          <p:cNvSpPr>
            <a:spLocks noChangeAspect="1"/>
          </p:cNvSpPr>
          <p:nvPr/>
        </p:nvSpPr>
        <p:spPr bwMode="auto">
          <a:xfrm rot="324265" flipH="1">
            <a:off x="1440007" y="3358468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FFC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3135086" y="1786310"/>
            <a:ext cx="755529" cy="583666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939005" y="1878564"/>
            <a:ext cx="1041917" cy="295469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6018245" y="2864498"/>
            <a:ext cx="9331" cy="1091683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450702" y="3433666"/>
            <a:ext cx="438539" cy="1045028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845837" y="3097763"/>
            <a:ext cx="615820" cy="886409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3340359" y="5225143"/>
            <a:ext cx="858417" cy="653143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169159" y="5293570"/>
            <a:ext cx="637592" cy="901957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6559420" y="4363620"/>
            <a:ext cx="724678" cy="82420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reeform 97"/>
          <p:cNvSpPr>
            <a:spLocks noChangeAspect="1"/>
          </p:cNvSpPr>
          <p:nvPr/>
        </p:nvSpPr>
        <p:spPr bwMode="auto">
          <a:xfrm rot="324265" flipH="1">
            <a:off x="7396053" y="3501538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FF0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69" name="Picture 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8380" y="4654735"/>
            <a:ext cx="1169396" cy="114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TextBox 69"/>
          <p:cNvSpPr txBox="1"/>
          <p:nvPr/>
        </p:nvSpPr>
        <p:spPr>
          <a:xfrm>
            <a:off x="7635543" y="4282243"/>
            <a:ext cx="1876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End View</a:t>
            </a:r>
            <a:endParaRPr lang="en-US" sz="2000" dirty="0"/>
          </a:p>
        </p:txBody>
      </p:sp>
      <p:sp>
        <p:nvSpPr>
          <p:cNvPr id="71" name="TextBox 70"/>
          <p:cNvSpPr txBox="1"/>
          <p:nvPr/>
        </p:nvSpPr>
        <p:spPr>
          <a:xfrm>
            <a:off x="7878150" y="5704002"/>
            <a:ext cx="1343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Unpolarized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Light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0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71176709"/>
              </p:ext>
            </p:extLst>
          </p:nvPr>
        </p:nvGraphicFramePr>
        <p:xfrm>
          <a:off x="2181497" y="1756112"/>
          <a:ext cx="2028825" cy="2170112"/>
        </p:xfrm>
        <a:graphic>
          <a:graphicData uri="http://schemas.openxmlformats.org/presentationml/2006/ole">
            <p:oleObj spid="_x0000_s126992" name="CS ChemDraw Drawing" r:id="rId3" imgW="4538520" imgH="4856400" progId="ChemDraw.Document.6.0">
              <p:embed/>
            </p:oleObj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7700781"/>
              </p:ext>
            </p:extLst>
          </p:nvPr>
        </p:nvGraphicFramePr>
        <p:xfrm>
          <a:off x="1548682" y="3897196"/>
          <a:ext cx="2028848" cy="2170624"/>
        </p:xfrm>
        <a:graphic>
          <a:graphicData uri="http://schemas.openxmlformats.org/presentationml/2006/ole">
            <p:oleObj spid="_x0000_s126993" name="CS ChemDraw Drawing" r:id="rId4" imgW="4538520" imgH="4856400" progId="ChemDraw.Document.6.0">
              <p:embed/>
            </p:oleObj>
          </a:graphicData>
        </a:graphic>
      </p:graphicFrame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830976" y="1562465"/>
            <a:ext cx="0" cy="45712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-14578" y="3753215"/>
            <a:ext cx="100914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i="0" dirty="0"/>
              <a:t>Energy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1501537" y="5772044"/>
            <a:ext cx="219242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1908659" y="3619865"/>
            <a:ext cx="226862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070462" y="5554329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>
                <a:solidFill>
                  <a:srgbClr val="0000FF"/>
                </a:solidFill>
              </a:rPr>
              <a:t>S</a:t>
            </a:r>
            <a:r>
              <a:rPr lang="en-US" sz="2000" i="0" baseline="-25000" dirty="0" smtClean="0">
                <a:solidFill>
                  <a:srgbClr val="0000FF"/>
                </a:solidFill>
              </a:rPr>
              <a:t>0</a:t>
            </a:r>
            <a:endParaRPr lang="en-US" sz="2000" i="0" baseline="-25000" dirty="0">
              <a:solidFill>
                <a:srgbClr val="0000FF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529516" y="3315065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>
                <a:solidFill>
                  <a:srgbClr val="0000FF"/>
                </a:solidFill>
              </a:rPr>
              <a:t>S</a:t>
            </a:r>
            <a:r>
              <a:rPr lang="en-US" sz="2000" i="0" baseline="-25000" dirty="0" smtClean="0">
                <a:solidFill>
                  <a:srgbClr val="0000FF"/>
                </a:solidFill>
              </a:rPr>
              <a:t>1</a:t>
            </a:r>
            <a:endParaRPr lang="en-US" sz="2000" i="0" baseline="-25000" dirty="0">
              <a:solidFill>
                <a:srgbClr val="0000FF"/>
              </a:solidFill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1913312" y="1452814"/>
            <a:ext cx="226396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534168" y="1237222"/>
            <a:ext cx="3962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>
                <a:solidFill>
                  <a:srgbClr val="0000FF"/>
                </a:solidFill>
              </a:rPr>
              <a:t>S</a:t>
            </a:r>
            <a:r>
              <a:rPr lang="en-US" sz="2000" i="0" baseline="-25000" dirty="0" smtClean="0">
                <a:solidFill>
                  <a:srgbClr val="0000FF"/>
                </a:solidFill>
              </a:rPr>
              <a:t>2</a:t>
            </a:r>
            <a:endParaRPr lang="en-US" sz="2000" i="0" baseline="-25000" dirty="0">
              <a:solidFill>
                <a:srgbClr val="0000FF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200231" y="2017486"/>
            <a:ext cx="0" cy="37594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59687" y="1561743"/>
            <a:ext cx="36532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smtClean="0">
                <a:solidFill>
                  <a:srgbClr val="FF0000"/>
                </a:solidFill>
              </a:rPr>
              <a:t>1) </a:t>
            </a:r>
            <a:r>
              <a:rPr lang="en-US" sz="2400" dirty="0" smtClean="0"/>
              <a:t>Excitation</a:t>
            </a:r>
          </a:p>
          <a:p>
            <a:pPr marL="800100" lvl="1" indent="-342900"/>
            <a:r>
              <a:rPr lang="en-US" sz="2400" dirty="0" smtClean="0"/>
              <a:t>-Very fast (&lt; 10</a:t>
            </a:r>
            <a:r>
              <a:rPr lang="en-US" sz="2400" baseline="30000" dirty="0" smtClean="0"/>
              <a:t>-15</a:t>
            </a:r>
            <a:r>
              <a:rPr lang="en-US" sz="2400" dirty="0" smtClean="0"/>
              <a:t> s) </a:t>
            </a:r>
          </a:p>
          <a:p>
            <a:pPr marL="800100" lvl="1" indent="-342900"/>
            <a:r>
              <a:rPr lang="en-US" sz="2400" dirty="0" smtClean="0"/>
              <a:t>-No structure change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2) </a:t>
            </a:r>
            <a:r>
              <a:rPr lang="en-US" sz="2400" dirty="0" smtClean="0"/>
              <a:t>Internal Conversion</a:t>
            </a:r>
          </a:p>
          <a:p>
            <a:pPr marL="457200"/>
            <a:r>
              <a:rPr lang="en-US" sz="2400" dirty="0" smtClean="0"/>
              <a:t>-Fast (10</a:t>
            </a:r>
            <a:r>
              <a:rPr lang="en-US" sz="2400" baseline="30000" dirty="0" smtClean="0"/>
              <a:t>-12</a:t>
            </a:r>
            <a:r>
              <a:rPr lang="en-US" sz="2400" dirty="0" smtClean="0"/>
              <a:t> s) </a:t>
            </a:r>
          </a:p>
          <a:p>
            <a:pPr marL="457200"/>
            <a:r>
              <a:rPr lang="en-US" sz="2400" dirty="0" smtClean="0"/>
              <a:t>-Structure change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3) </a:t>
            </a:r>
            <a:r>
              <a:rPr lang="en-US" sz="2400" dirty="0" smtClean="0"/>
              <a:t>Fluorescence</a:t>
            </a:r>
          </a:p>
          <a:p>
            <a:pPr marL="457200"/>
            <a:r>
              <a:rPr lang="en-US" sz="2400" dirty="0" smtClean="0"/>
              <a:t>-”Slow” (10</a:t>
            </a:r>
            <a:r>
              <a:rPr lang="en-US" sz="2400" baseline="30000" dirty="0" smtClean="0"/>
              <a:t>-9</a:t>
            </a:r>
            <a:r>
              <a:rPr lang="en-US" sz="2400" dirty="0" smtClean="0"/>
              <a:t> s) </a:t>
            </a:r>
          </a:p>
          <a:p>
            <a:pPr marL="457200"/>
            <a:r>
              <a:rPr lang="en-US" sz="2400" dirty="0" smtClean="0"/>
              <a:t>- No structure change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30" name="Line 4"/>
          <p:cNvSpPr>
            <a:spLocks noChangeShapeType="1"/>
          </p:cNvSpPr>
          <p:nvPr/>
        </p:nvSpPr>
        <p:spPr bwMode="auto">
          <a:xfrm flipV="1">
            <a:off x="983375" y="6286133"/>
            <a:ext cx="292096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1727137" y="6358527"/>
            <a:ext cx="140794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i="0" dirty="0" smtClean="0"/>
              <a:t>Geometry</a:t>
            </a:r>
            <a:endParaRPr lang="en-US" sz="2000" b="1" i="0" dirty="0"/>
          </a:p>
        </p:txBody>
      </p:sp>
      <p:sp>
        <p:nvSpPr>
          <p:cNvPr id="33" name="TextBox 32"/>
          <p:cNvSpPr txBox="1"/>
          <p:nvPr/>
        </p:nvSpPr>
        <p:spPr>
          <a:xfrm>
            <a:off x="1789611" y="2564793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259875" y="2063931"/>
            <a:ext cx="404948" cy="155448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307771" y="203792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731452" y="3591056"/>
            <a:ext cx="0" cy="164714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721428" y="3810118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  <p:bldP spid="4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48655" y="1371612"/>
            <a:ext cx="5654376" cy="4907902"/>
          </a:xfrm>
          <a:prstGeom prst="rect">
            <a:avLst/>
          </a:prstGeom>
          <a:solidFill>
            <a:srgbClr val="DCE6F2">
              <a:alpha val="16863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9176" y="2723668"/>
            <a:ext cx="1152049" cy="1298341"/>
          </a:xfrm>
          <a:prstGeom prst="rect">
            <a:avLst/>
          </a:prstGeom>
        </p:spPr>
      </p:pic>
      <p:pic>
        <p:nvPicPr>
          <p:cNvPr id="47" name="Picture 46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9550" y="1436222"/>
            <a:ext cx="1152049" cy="1298341"/>
          </a:xfrm>
          <a:prstGeom prst="rect">
            <a:avLst/>
          </a:prstGeom>
        </p:spPr>
      </p:pic>
      <p:pic>
        <p:nvPicPr>
          <p:cNvPr id="48" name="Picture 47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950703">
            <a:off x="4893135" y="1336694"/>
            <a:ext cx="1152049" cy="1298341"/>
          </a:xfrm>
          <a:prstGeom prst="rect">
            <a:avLst/>
          </a:prstGeom>
        </p:spPr>
      </p:pic>
      <p:pic>
        <p:nvPicPr>
          <p:cNvPr id="50" name="Picture 49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090629">
            <a:off x="2566705" y="2868466"/>
            <a:ext cx="1152049" cy="1298341"/>
          </a:xfrm>
          <a:prstGeom prst="rect">
            <a:avLst/>
          </a:prstGeom>
        </p:spPr>
      </p:pic>
      <p:pic>
        <p:nvPicPr>
          <p:cNvPr id="51" name="Picture 50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636094">
            <a:off x="3176266" y="4894766"/>
            <a:ext cx="1152049" cy="1298341"/>
          </a:xfrm>
          <a:prstGeom prst="rect">
            <a:avLst/>
          </a:prstGeom>
        </p:spPr>
      </p:pic>
      <p:pic>
        <p:nvPicPr>
          <p:cNvPr id="52" name="Picture 51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749420">
            <a:off x="4902450" y="5112479"/>
            <a:ext cx="1152049" cy="1298341"/>
          </a:xfrm>
          <a:prstGeom prst="rect">
            <a:avLst/>
          </a:prstGeom>
        </p:spPr>
      </p:pic>
      <p:pic>
        <p:nvPicPr>
          <p:cNvPr id="55" name="Picture 54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728945">
            <a:off x="4109335" y="3286096"/>
            <a:ext cx="1152049" cy="1298341"/>
          </a:xfrm>
          <a:prstGeom prst="rect">
            <a:avLst/>
          </a:prstGeom>
        </p:spPr>
      </p:pic>
      <p:pic>
        <p:nvPicPr>
          <p:cNvPr id="53" name="Picture 52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965866">
            <a:off x="6361137" y="4126547"/>
            <a:ext cx="1152049" cy="129834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22" y="2444132"/>
            <a:ext cx="1439412" cy="1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-93310" y="4381769"/>
            <a:ext cx="1876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End View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14614" y="5803528"/>
            <a:ext cx="1128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Polarized </a:t>
            </a:r>
          </a:p>
          <a:p>
            <a:pPr algn="ctr"/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 Anisotropy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22836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644" y="111967"/>
            <a:ext cx="1962367" cy="203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Arrow Connector 22"/>
          <p:cNvCxnSpPr/>
          <p:nvPr/>
        </p:nvCxnSpPr>
        <p:spPr>
          <a:xfrm flipV="1">
            <a:off x="5465559" y="1511559"/>
            <a:ext cx="11478" cy="98593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740788" y="4957665"/>
            <a:ext cx="11478" cy="98593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569821" y="3508310"/>
            <a:ext cx="188759" cy="873968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97"/>
          <p:cNvSpPr>
            <a:spLocks noChangeAspect="1"/>
          </p:cNvSpPr>
          <p:nvPr/>
        </p:nvSpPr>
        <p:spPr bwMode="auto">
          <a:xfrm rot="324265" flipH="1">
            <a:off x="1440007" y="3358468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FFC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75371" y="4799044"/>
            <a:ext cx="11478" cy="98593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446247" y="2892491"/>
            <a:ext cx="74644" cy="1064208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933052" y="2509935"/>
            <a:ext cx="1101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Polarizer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7790830" y="2681897"/>
            <a:ext cx="1753956" cy="502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Detector</a:t>
            </a:r>
            <a:endParaRPr lang="en-US" sz="2000" dirty="0"/>
          </a:p>
        </p:txBody>
      </p:sp>
      <p:sp>
        <p:nvSpPr>
          <p:cNvPr id="38" name="Cube 37"/>
          <p:cNvSpPr/>
          <p:nvPr/>
        </p:nvSpPr>
        <p:spPr>
          <a:xfrm>
            <a:off x="8277455" y="3078519"/>
            <a:ext cx="758572" cy="860902"/>
          </a:xfrm>
          <a:prstGeom prst="cube">
            <a:avLst/>
          </a:prstGeom>
          <a:solidFill>
            <a:schemeClr val="accent2"/>
          </a:solidFill>
          <a:ln w="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48655" y="1371612"/>
            <a:ext cx="5654376" cy="4907902"/>
          </a:xfrm>
          <a:prstGeom prst="rect">
            <a:avLst/>
          </a:prstGeom>
          <a:solidFill>
            <a:srgbClr val="DCE6F2">
              <a:alpha val="16863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102809">
            <a:off x="5459176" y="2723668"/>
            <a:ext cx="1152049" cy="1298341"/>
          </a:xfrm>
          <a:prstGeom prst="rect">
            <a:avLst/>
          </a:prstGeom>
        </p:spPr>
      </p:pic>
      <p:pic>
        <p:nvPicPr>
          <p:cNvPr id="47" name="Picture 46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138643">
            <a:off x="2949550" y="1436222"/>
            <a:ext cx="1152049" cy="1298341"/>
          </a:xfrm>
          <a:prstGeom prst="rect">
            <a:avLst/>
          </a:prstGeom>
        </p:spPr>
      </p:pic>
      <p:pic>
        <p:nvPicPr>
          <p:cNvPr id="48" name="Picture 47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694986">
            <a:off x="4893135" y="1336694"/>
            <a:ext cx="1152049" cy="1298341"/>
          </a:xfrm>
          <a:prstGeom prst="rect">
            <a:avLst/>
          </a:prstGeom>
        </p:spPr>
      </p:pic>
      <p:pic>
        <p:nvPicPr>
          <p:cNvPr id="50" name="Picture 49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504407">
            <a:off x="2566705" y="2868466"/>
            <a:ext cx="1152049" cy="1298341"/>
          </a:xfrm>
          <a:prstGeom prst="rect">
            <a:avLst/>
          </a:prstGeom>
        </p:spPr>
      </p:pic>
      <p:pic>
        <p:nvPicPr>
          <p:cNvPr id="51" name="Picture 50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42167">
            <a:off x="3176266" y="4894766"/>
            <a:ext cx="1152049" cy="1298341"/>
          </a:xfrm>
          <a:prstGeom prst="rect">
            <a:avLst/>
          </a:prstGeom>
        </p:spPr>
      </p:pic>
      <p:pic>
        <p:nvPicPr>
          <p:cNvPr id="52" name="Picture 51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736247">
            <a:off x="4902450" y="5112479"/>
            <a:ext cx="1152049" cy="1298341"/>
          </a:xfrm>
          <a:prstGeom prst="rect">
            <a:avLst/>
          </a:prstGeom>
        </p:spPr>
      </p:pic>
      <p:pic>
        <p:nvPicPr>
          <p:cNvPr id="55" name="Picture 54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877974">
            <a:off x="4109335" y="3286096"/>
            <a:ext cx="1152049" cy="1298341"/>
          </a:xfrm>
          <a:prstGeom prst="rect">
            <a:avLst/>
          </a:prstGeom>
        </p:spPr>
      </p:pic>
      <p:pic>
        <p:nvPicPr>
          <p:cNvPr id="53" name="Picture 52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155191">
            <a:off x="6361137" y="4126547"/>
            <a:ext cx="1152049" cy="1298341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 Anisotropy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22836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644" y="111967"/>
            <a:ext cx="1962367" cy="203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Arrow Connector 22"/>
          <p:cNvCxnSpPr/>
          <p:nvPr/>
        </p:nvCxnSpPr>
        <p:spPr>
          <a:xfrm rot="1744283" flipV="1">
            <a:off x="5465559" y="1511559"/>
            <a:ext cx="11478" cy="98593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2506073" flipV="1">
            <a:off x="3740788" y="4957665"/>
            <a:ext cx="11478" cy="98593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9749029" flipV="1">
            <a:off x="4569821" y="3508310"/>
            <a:ext cx="188759" cy="873968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22" y="2444132"/>
            <a:ext cx="1439412" cy="1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-93310" y="4381769"/>
            <a:ext cx="1876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End View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214614" y="5803528"/>
            <a:ext cx="1128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Polarized </a:t>
            </a:r>
          </a:p>
          <a:p>
            <a:pPr algn="ctr"/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37" name="Freeform 97"/>
          <p:cNvSpPr>
            <a:spLocks noChangeAspect="1"/>
          </p:cNvSpPr>
          <p:nvPr/>
        </p:nvSpPr>
        <p:spPr bwMode="auto">
          <a:xfrm rot="324265" flipH="1">
            <a:off x="1440007" y="3358468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FFC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775371" y="4799044"/>
            <a:ext cx="11478" cy="98593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446247" y="2892491"/>
            <a:ext cx="74644" cy="1064208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933052" y="2509935"/>
            <a:ext cx="1101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Polarizer</a:t>
            </a:r>
            <a:endParaRPr lang="en-US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7790830" y="2681897"/>
            <a:ext cx="1753956" cy="502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Detector</a:t>
            </a:r>
            <a:endParaRPr lang="en-US" sz="2000" dirty="0"/>
          </a:p>
        </p:txBody>
      </p:sp>
      <p:sp>
        <p:nvSpPr>
          <p:cNvPr id="42" name="Cube 41"/>
          <p:cNvSpPr/>
          <p:nvPr/>
        </p:nvSpPr>
        <p:spPr>
          <a:xfrm>
            <a:off x="8277455" y="3078519"/>
            <a:ext cx="758572" cy="860902"/>
          </a:xfrm>
          <a:prstGeom prst="cube">
            <a:avLst/>
          </a:prstGeom>
          <a:solidFill>
            <a:schemeClr val="accent2"/>
          </a:solidFill>
          <a:ln w="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48655" y="1371612"/>
            <a:ext cx="5654376" cy="4907902"/>
          </a:xfrm>
          <a:prstGeom prst="rect">
            <a:avLst/>
          </a:prstGeom>
          <a:solidFill>
            <a:srgbClr val="DCE6F2">
              <a:alpha val="16863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247129">
            <a:off x="5459176" y="2723668"/>
            <a:ext cx="1152049" cy="1298341"/>
          </a:xfrm>
          <a:prstGeom prst="rect">
            <a:avLst/>
          </a:prstGeom>
        </p:spPr>
      </p:pic>
      <p:pic>
        <p:nvPicPr>
          <p:cNvPr id="47" name="Picture 46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192844">
            <a:off x="2949550" y="1436222"/>
            <a:ext cx="1152049" cy="1298341"/>
          </a:xfrm>
          <a:prstGeom prst="rect">
            <a:avLst/>
          </a:prstGeom>
        </p:spPr>
      </p:pic>
      <p:pic>
        <p:nvPicPr>
          <p:cNvPr id="48" name="Picture 47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629262">
            <a:off x="4893135" y="1364687"/>
            <a:ext cx="1152049" cy="1298341"/>
          </a:xfrm>
          <a:prstGeom prst="rect">
            <a:avLst/>
          </a:prstGeom>
        </p:spPr>
      </p:pic>
      <p:pic>
        <p:nvPicPr>
          <p:cNvPr id="50" name="Picture 49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1897">
            <a:off x="2566705" y="2868466"/>
            <a:ext cx="1152049" cy="1298341"/>
          </a:xfrm>
          <a:prstGeom prst="rect">
            <a:avLst/>
          </a:prstGeom>
        </p:spPr>
      </p:pic>
      <p:pic>
        <p:nvPicPr>
          <p:cNvPr id="51" name="Picture 50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24372">
            <a:off x="3176266" y="4894766"/>
            <a:ext cx="1152049" cy="1298341"/>
          </a:xfrm>
          <a:prstGeom prst="rect">
            <a:avLst/>
          </a:prstGeom>
        </p:spPr>
      </p:pic>
      <p:pic>
        <p:nvPicPr>
          <p:cNvPr id="52" name="Picture 51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7217365">
            <a:off x="4902450" y="5112479"/>
            <a:ext cx="1152049" cy="1298341"/>
          </a:xfrm>
          <a:prstGeom prst="rect">
            <a:avLst/>
          </a:prstGeom>
        </p:spPr>
      </p:pic>
      <p:pic>
        <p:nvPicPr>
          <p:cNvPr id="55" name="Picture 54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109335" y="3286096"/>
            <a:ext cx="1152049" cy="1298341"/>
          </a:xfrm>
          <a:prstGeom prst="rect">
            <a:avLst/>
          </a:prstGeom>
        </p:spPr>
      </p:pic>
      <p:pic>
        <p:nvPicPr>
          <p:cNvPr id="53" name="Picture 52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109695">
            <a:off x="6361137" y="4126547"/>
            <a:ext cx="1152049" cy="1298341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 Anisotropy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22836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644" y="111967"/>
            <a:ext cx="1962367" cy="203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Arrow Connector 22"/>
          <p:cNvCxnSpPr/>
          <p:nvPr/>
        </p:nvCxnSpPr>
        <p:spPr>
          <a:xfrm rot="2678559" flipV="1">
            <a:off x="5465559" y="1539552"/>
            <a:ext cx="11478" cy="98593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3888278" flipV="1">
            <a:off x="3740788" y="4957665"/>
            <a:ext cx="11478" cy="98593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8271055" flipV="1">
            <a:off x="4569821" y="3508310"/>
            <a:ext cx="188759" cy="873968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790830" y="2681897"/>
            <a:ext cx="1753956" cy="502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Detector</a:t>
            </a:r>
            <a:endParaRPr lang="en-US" sz="2000" dirty="0"/>
          </a:p>
        </p:txBody>
      </p:sp>
      <p:sp>
        <p:nvSpPr>
          <p:cNvPr id="35" name="Cube 34"/>
          <p:cNvSpPr/>
          <p:nvPr/>
        </p:nvSpPr>
        <p:spPr>
          <a:xfrm>
            <a:off x="8277455" y="3078519"/>
            <a:ext cx="758572" cy="860902"/>
          </a:xfrm>
          <a:prstGeom prst="cube">
            <a:avLst/>
          </a:prstGeom>
          <a:solidFill>
            <a:schemeClr val="accent2"/>
          </a:solidFill>
          <a:ln w="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939005" y="1878564"/>
            <a:ext cx="1041917" cy="295469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450702" y="3433666"/>
            <a:ext cx="438539" cy="1045028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3340359" y="5225143"/>
            <a:ext cx="858417" cy="653143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reeform 97"/>
          <p:cNvSpPr>
            <a:spLocks noChangeAspect="1"/>
          </p:cNvSpPr>
          <p:nvPr/>
        </p:nvSpPr>
        <p:spPr bwMode="auto">
          <a:xfrm rot="324265" flipH="1">
            <a:off x="7396053" y="3501538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FF0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635543" y="4282243"/>
            <a:ext cx="1876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End View</a:t>
            </a:r>
            <a:endParaRPr lang="en-US" sz="2000" dirty="0"/>
          </a:p>
        </p:txBody>
      </p:sp>
      <p:sp>
        <p:nvSpPr>
          <p:cNvPr id="71" name="TextBox 70"/>
          <p:cNvSpPr txBox="1"/>
          <p:nvPr/>
        </p:nvSpPr>
        <p:spPr>
          <a:xfrm>
            <a:off x="7850157" y="5722664"/>
            <a:ext cx="1343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Slightly</a:t>
            </a:r>
          </a:p>
          <a:p>
            <a:pPr algn="ctr"/>
            <a:r>
              <a:rPr lang="en-US" dirty="0" smtClean="0"/>
              <a:t>Polarized </a:t>
            </a:r>
          </a:p>
          <a:p>
            <a:pPr algn="ctr"/>
            <a:r>
              <a:rPr lang="en-US" dirty="0" smtClean="0"/>
              <a:t>Light</a:t>
            </a:r>
            <a:endParaRPr lang="en-US" dirty="0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22" y="2444132"/>
            <a:ext cx="1439412" cy="1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-93310" y="4381769"/>
            <a:ext cx="1876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End View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214614" y="5803528"/>
            <a:ext cx="1128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Polarized </a:t>
            </a:r>
          </a:p>
          <a:p>
            <a:pPr algn="ctr"/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49" name="Freeform 97"/>
          <p:cNvSpPr>
            <a:spLocks noChangeAspect="1"/>
          </p:cNvSpPr>
          <p:nvPr/>
        </p:nvSpPr>
        <p:spPr bwMode="auto">
          <a:xfrm rot="324265" flipH="1">
            <a:off x="1440007" y="3358468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FFC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775371" y="4799044"/>
            <a:ext cx="11478" cy="985933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446247" y="2892491"/>
            <a:ext cx="74644" cy="1064208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933052" y="2509935"/>
            <a:ext cx="1101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Polarizer</a:t>
            </a:r>
            <a:endParaRPr lang="en-US" sz="1600" dirty="0"/>
          </a:p>
        </p:txBody>
      </p:sp>
      <p:cxnSp>
        <p:nvCxnSpPr>
          <p:cNvPr id="60" name="Straight Arrow Connector 59"/>
          <p:cNvCxnSpPr/>
          <p:nvPr/>
        </p:nvCxnSpPr>
        <p:spPr>
          <a:xfrm flipH="1" flipV="1">
            <a:off x="8332236" y="4982547"/>
            <a:ext cx="410548" cy="718458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8313576" y="4945225"/>
            <a:ext cx="447870" cy="76511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8540621" y="4945226"/>
            <a:ext cx="0" cy="814762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8860620" y="4783363"/>
            <a:ext cx="4219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 smtClean="0">
                <a:solidFill>
                  <a:schemeClr val="accent2"/>
                </a:solidFill>
                <a:latin typeface="Arial" pitchFamily="34" charset="0"/>
              </a:rPr>
              <a:t>I</a:t>
            </a:r>
            <a:r>
              <a:rPr lang="en-US" altLang="zh-TW" sz="2000" b="1" i="1" baseline="-25000" dirty="0" smtClean="0">
                <a:solidFill>
                  <a:schemeClr val="accent2"/>
                </a:solidFill>
                <a:latin typeface="Arial" pitchFamily="34" charset="0"/>
              </a:rPr>
              <a:t>||</a:t>
            </a:r>
            <a:r>
              <a:rPr lang="en-US" altLang="zh-TW" sz="2000" dirty="0" smtClean="0">
                <a:latin typeface="Arial" pitchFamily="34" charset="0"/>
              </a:rPr>
              <a:t> </a:t>
            </a:r>
            <a:endParaRPr lang="en-US" sz="2000" dirty="0"/>
          </a:p>
        </p:txBody>
      </p:sp>
      <p:sp>
        <p:nvSpPr>
          <p:cNvPr id="82" name="Rectangle 81"/>
          <p:cNvSpPr/>
          <p:nvPr/>
        </p:nvSpPr>
        <p:spPr>
          <a:xfrm>
            <a:off x="7925608" y="4898441"/>
            <a:ext cx="3674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 smtClean="0">
                <a:solidFill>
                  <a:schemeClr val="accent2"/>
                </a:solidFill>
                <a:latin typeface="Arial" pitchFamily="34" charset="0"/>
              </a:rPr>
              <a:t>I</a:t>
            </a:r>
            <a:r>
              <a:rPr lang="en-US" altLang="zh-TW" sz="2000" b="1" baseline="-25000" dirty="0" smtClean="0">
                <a:solidFill>
                  <a:schemeClr val="accent2"/>
                </a:solidFill>
                <a:latin typeface="Symbol" pitchFamily="18" charset="2"/>
              </a:rPr>
              <a:t>^</a:t>
            </a:r>
            <a:endParaRPr lang="en-US" sz="2000" dirty="0"/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8836090" y="4954555"/>
            <a:ext cx="0" cy="39188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-1586204" y="3835400"/>
            <a:ext cx="4385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>
            <a:off x="8005666" y="5350070"/>
            <a:ext cx="40121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0" grpId="0"/>
      <p:bldP spid="71" grpId="0"/>
      <p:bldP spid="81" grpId="0"/>
      <p:bldP spid="8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 Anisotropy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724400" y="3375013"/>
            <a:ext cx="4419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 smtClean="0">
                <a:latin typeface="Arial" pitchFamily="34" charset="0"/>
              </a:rPr>
              <a:t>r  =  anisotropy factor</a:t>
            </a:r>
            <a:endParaRPr lang="en-US" altLang="zh-TW" sz="2000" b="1" dirty="0" smtClean="0">
              <a:solidFill>
                <a:schemeClr val="accent2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TW" sz="2000" b="1" dirty="0" smtClean="0">
                <a:solidFill>
                  <a:schemeClr val="accent2"/>
                </a:solidFill>
                <a:latin typeface="Arial" pitchFamily="34" charset="0"/>
              </a:rPr>
              <a:t>I</a:t>
            </a:r>
            <a:r>
              <a:rPr lang="en-US" altLang="zh-TW" sz="2000" b="1" i="1" baseline="-25000" dirty="0">
                <a:solidFill>
                  <a:schemeClr val="accent2"/>
                </a:solidFill>
                <a:latin typeface="Arial" pitchFamily="34" charset="0"/>
              </a:rPr>
              <a:t>||</a:t>
            </a:r>
            <a:r>
              <a:rPr lang="en-US" altLang="zh-TW" sz="2000" dirty="0">
                <a:latin typeface="Arial" pitchFamily="34" charset="0"/>
              </a:rPr>
              <a:t> and </a:t>
            </a:r>
            <a:r>
              <a:rPr lang="en-US" altLang="zh-TW" sz="2000" b="1" dirty="0">
                <a:solidFill>
                  <a:schemeClr val="accent2"/>
                </a:solidFill>
                <a:latin typeface="Arial" pitchFamily="34" charset="0"/>
              </a:rPr>
              <a:t>I</a:t>
            </a:r>
            <a:r>
              <a:rPr lang="en-US" altLang="zh-TW" sz="2000" b="1" baseline="-25000" dirty="0">
                <a:solidFill>
                  <a:schemeClr val="accent2"/>
                </a:solidFill>
                <a:latin typeface="Symbol" pitchFamily="18" charset="2"/>
              </a:rPr>
              <a:t>^</a:t>
            </a:r>
            <a:r>
              <a:rPr lang="en-US" altLang="zh-TW" sz="2000" dirty="0">
                <a:latin typeface="Symbol" pitchFamily="18" charset="2"/>
              </a:rPr>
              <a:t> </a:t>
            </a:r>
            <a:r>
              <a:rPr lang="en-US" altLang="zh-TW" sz="2000" dirty="0">
                <a:latin typeface="Arial" pitchFamily="34" charset="0"/>
              </a:rPr>
              <a:t>are the intensities of the observed parallel and perpendicular </a:t>
            </a:r>
            <a:r>
              <a:rPr lang="en-US" altLang="zh-TW" sz="2000" dirty="0" smtClean="0">
                <a:latin typeface="Arial" pitchFamily="34" charset="0"/>
              </a:rPr>
              <a:t>components</a:t>
            </a:r>
            <a:endParaRPr lang="en-US" altLang="zh-TW" sz="2000" dirty="0">
              <a:latin typeface="Arial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0" y="2169632"/>
            <a:ext cx="207818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1"/>
          <p:cNvGrpSpPr/>
          <p:nvPr/>
        </p:nvGrpSpPr>
        <p:grpSpPr>
          <a:xfrm>
            <a:off x="487363" y="1098777"/>
            <a:ext cx="4076700" cy="2352675"/>
            <a:chOff x="463550" y="3776663"/>
            <a:chExt cx="4076700" cy="235267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3550" y="3776663"/>
              <a:ext cx="4076700" cy="2352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2314866" y="3828534"/>
              <a:ext cx="4700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 smtClean="0">
                  <a:solidFill>
                    <a:schemeClr val="accent2"/>
                  </a:solidFill>
                  <a:latin typeface="Arial" pitchFamily="34" charset="0"/>
                </a:rPr>
                <a:t>I</a:t>
              </a:r>
              <a:r>
                <a:rPr lang="en-US" altLang="zh-TW" sz="2400" b="1" i="1" baseline="-25000" dirty="0" smtClean="0">
                  <a:solidFill>
                    <a:schemeClr val="accent2"/>
                  </a:solidFill>
                  <a:latin typeface="Arial" pitchFamily="34" charset="0"/>
                </a:rPr>
                <a:t>||</a:t>
              </a:r>
              <a:r>
                <a:rPr lang="en-US" altLang="zh-TW" sz="2400" dirty="0" smtClean="0">
                  <a:latin typeface="Arial" pitchFamily="34" charset="0"/>
                </a:rPr>
                <a:t> </a:t>
              </a:r>
              <a:endParaRPr lang="en-US" sz="2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085712" y="4895334"/>
              <a:ext cx="4042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 smtClean="0">
                  <a:solidFill>
                    <a:schemeClr val="accent2"/>
                  </a:solidFill>
                  <a:latin typeface="Arial" pitchFamily="34" charset="0"/>
                </a:rPr>
                <a:t>I</a:t>
              </a:r>
              <a:r>
                <a:rPr lang="en-US" altLang="zh-TW" sz="2400" b="1" baseline="-25000" dirty="0" smtClean="0">
                  <a:solidFill>
                    <a:schemeClr val="accent2"/>
                  </a:solidFill>
                  <a:latin typeface="Symbol" pitchFamily="18" charset="2"/>
                </a:rPr>
                <a:t>^</a:t>
              </a:r>
              <a:endParaRPr lang="en-US" sz="24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1323280" y="845848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Arial" pitchFamily="34" charset="0"/>
              </a:rPr>
              <a:t>Sample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73" y="3062386"/>
            <a:ext cx="17588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 smtClean="0">
                <a:latin typeface="Arial" pitchFamily="34" charset="0"/>
              </a:rPr>
              <a:t>Polarized Excitation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3454552" y="1842282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Arial" pitchFamily="34" charset="0"/>
              </a:rPr>
              <a:t>Detector</a:t>
            </a:r>
            <a:endParaRPr lang="en-US" dirty="0"/>
          </a:p>
        </p:txBody>
      </p:sp>
      <p:pic>
        <p:nvPicPr>
          <p:cNvPr id="2314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961" y="3947367"/>
            <a:ext cx="3309204" cy="251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72456" y="3134060"/>
            <a:ext cx="4419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 smtClean="0">
                <a:latin typeface="Arial" pitchFamily="34" charset="0"/>
              </a:rPr>
              <a:t>r  =  anisotropy factor</a:t>
            </a:r>
            <a:endParaRPr lang="en-US" altLang="zh-TW" sz="2000" b="1" dirty="0" smtClean="0">
              <a:solidFill>
                <a:schemeClr val="accent2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TW" sz="2000" b="1" dirty="0" smtClean="0">
                <a:solidFill>
                  <a:schemeClr val="accent2"/>
                </a:solidFill>
                <a:latin typeface="Arial" pitchFamily="34" charset="0"/>
              </a:rPr>
              <a:t>I</a:t>
            </a:r>
            <a:r>
              <a:rPr lang="en-US" altLang="zh-TW" sz="2000" b="1" i="1" baseline="-25000" dirty="0">
                <a:solidFill>
                  <a:schemeClr val="accent2"/>
                </a:solidFill>
                <a:latin typeface="Arial" pitchFamily="34" charset="0"/>
              </a:rPr>
              <a:t>||</a:t>
            </a:r>
            <a:r>
              <a:rPr lang="en-US" altLang="zh-TW" sz="2000" dirty="0">
                <a:latin typeface="Arial" pitchFamily="34" charset="0"/>
              </a:rPr>
              <a:t> and </a:t>
            </a:r>
            <a:r>
              <a:rPr lang="en-US" altLang="zh-TW" sz="2000" b="1" dirty="0">
                <a:solidFill>
                  <a:schemeClr val="accent2"/>
                </a:solidFill>
                <a:latin typeface="Arial" pitchFamily="34" charset="0"/>
              </a:rPr>
              <a:t>I</a:t>
            </a:r>
            <a:r>
              <a:rPr lang="en-US" altLang="zh-TW" sz="2000" b="1" baseline="-25000" dirty="0">
                <a:solidFill>
                  <a:schemeClr val="accent2"/>
                </a:solidFill>
                <a:latin typeface="Symbol" pitchFamily="18" charset="2"/>
              </a:rPr>
              <a:t>^</a:t>
            </a:r>
            <a:r>
              <a:rPr lang="en-US" altLang="zh-TW" sz="2000" dirty="0">
                <a:latin typeface="Symbol" pitchFamily="18" charset="2"/>
              </a:rPr>
              <a:t> </a:t>
            </a:r>
            <a:r>
              <a:rPr lang="en-US" altLang="zh-TW" sz="2000" dirty="0">
                <a:latin typeface="Arial" pitchFamily="34" charset="0"/>
              </a:rPr>
              <a:t>are the intensities of the observed parallel and perpendicular </a:t>
            </a:r>
            <a:r>
              <a:rPr lang="en-US" altLang="zh-TW" sz="2000" dirty="0" smtClean="0">
                <a:latin typeface="Arial" pitchFamily="34" charset="0"/>
              </a:rPr>
              <a:t>components</a:t>
            </a:r>
            <a:endParaRPr lang="en-US" altLang="zh-TW" sz="2000" dirty="0">
              <a:latin typeface="Arial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0982" y="2217925"/>
            <a:ext cx="1779556" cy="78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 Anisotropy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5448" y="1710364"/>
            <a:ext cx="4090839" cy="144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24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0388" y="3190044"/>
            <a:ext cx="4341503" cy="124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548" y="1242510"/>
            <a:ext cx="8699029" cy="518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Monitor Binding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8" y="873125"/>
            <a:ext cx="7829550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Reaction Kinetics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Other Sampling Accessories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3459" y="751702"/>
            <a:ext cx="21374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00" dirty="0" smtClean="0"/>
              <a:t>Spatial Imaging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0537" y="3806228"/>
            <a:ext cx="33368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00" dirty="0" smtClean="0"/>
              <a:t>Integrating Sphere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85066" y="3815641"/>
            <a:ext cx="31486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00" dirty="0" err="1" smtClean="0"/>
              <a:t>Microplate</a:t>
            </a:r>
            <a:r>
              <a:rPr lang="en-US" sz="2200" dirty="0" smtClean="0"/>
              <a:t> Reader</a:t>
            </a:r>
          </a:p>
        </p:txBody>
      </p:sp>
      <p:pic>
        <p:nvPicPr>
          <p:cNvPr id="234500" name="Picture 4" descr="http://www.nku.edu/~walterske/data/_uploaded/image/cryost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7084" y="1161089"/>
            <a:ext cx="1009650" cy="2381250"/>
          </a:xfrm>
          <a:prstGeom prst="rect">
            <a:avLst/>
          </a:prstGeom>
          <a:noFill/>
        </p:spPr>
      </p:pic>
      <p:pic>
        <p:nvPicPr>
          <p:cNvPr id="234502" name="Picture 6" descr="http://www.jaist.ac.jp/ms/labs/yamada/images/e_e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2485" y="1161088"/>
            <a:ext cx="1740337" cy="236780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066566" y="688257"/>
            <a:ext cx="15669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00" dirty="0" smtClean="0"/>
              <a:t>Cryostat</a:t>
            </a:r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0138" y="4314815"/>
            <a:ext cx="2963862" cy="254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FluorescentCell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7060" y="1307402"/>
            <a:ext cx="1713523" cy="1958312"/>
          </a:xfrm>
          <a:prstGeom prst="rect">
            <a:avLst/>
          </a:prstGeom>
          <a:noFill/>
        </p:spPr>
      </p:pic>
      <p:pic>
        <p:nvPicPr>
          <p:cNvPr id="17" name="Picture 2" descr="http://www.labsource.com/ProdImg/17/173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45413" y="5098868"/>
            <a:ext cx="1541039" cy="1288869"/>
          </a:xfrm>
          <a:prstGeom prst="rect">
            <a:avLst/>
          </a:prstGeom>
          <a:noFill/>
        </p:spPr>
      </p:pic>
      <p:pic>
        <p:nvPicPr>
          <p:cNvPr id="184324" name="Picture 4" descr="http://www.nature.com/nmeth/journal/v3/n8/images/nmeth0806-647-I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68436" y="1277530"/>
            <a:ext cx="2704012" cy="2035962"/>
          </a:xfrm>
          <a:prstGeom prst="rect">
            <a:avLst/>
          </a:prstGeom>
          <a:noFill/>
        </p:spPr>
      </p:pic>
      <p:pic>
        <p:nvPicPr>
          <p:cNvPr id="184326" name="Picture 6" descr="Integration spher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50588" y="4419600"/>
            <a:ext cx="1477280" cy="2201770"/>
          </a:xfrm>
          <a:prstGeom prst="rect">
            <a:avLst/>
          </a:prstGeom>
          <a:noFill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3697" y="4419600"/>
            <a:ext cx="2083743" cy="219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-9888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Potential Complications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525" y="963748"/>
            <a:ext cx="4203700" cy="3652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2200" b="1" u="sng" dirty="0" smtClean="0"/>
              <a:t>With Sample</a:t>
            </a:r>
          </a:p>
          <a:p>
            <a:pPr marL="228600">
              <a:spcAft>
                <a:spcPts val="500"/>
              </a:spcAft>
              <a:buFont typeface="Arial" pitchFamily="34" charset="0"/>
              <a:buChar char="•"/>
            </a:pPr>
            <a:r>
              <a:rPr lang="en-US" sz="2200" dirty="0" smtClean="0"/>
              <a:t> Solvent Impurities</a:t>
            </a:r>
          </a:p>
          <a:p>
            <a:pPr marL="685800" lvl="1">
              <a:spcAft>
                <a:spcPts val="500"/>
              </a:spcAft>
            </a:pPr>
            <a:r>
              <a:rPr lang="en-US" sz="2200" dirty="0" smtClean="0"/>
              <a:t>-run a blank</a:t>
            </a:r>
          </a:p>
          <a:p>
            <a:pPr marL="228600">
              <a:spcAft>
                <a:spcPts val="500"/>
              </a:spcAft>
              <a:buFont typeface="Arial" pitchFamily="34" charset="0"/>
              <a:buChar char="•"/>
            </a:pPr>
            <a:r>
              <a:rPr lang="en-US" sz="2200" dirty="0" smtClean="0"/>
              <a:t> Raman Bands</a:t>
            </a:r>
          </a:p>
          <a:p>
            <a:pPr marL="228600">
              <a:spcAft>
                <a:spcPts val="500"/>
              </a:spcAft>
              <a:buFont typeface="Arial" pitchFamily="34" charset="0"/>
              <a:buChar char="•"/>
            </a:pPr>
            <a:r>
              <a:rPr lang="en-US" sz="2200" dirty="0" smtClean="0"/>
              <a:t> Concentration to high </a:t>
            </a:r>
          </a:p>
          <a:p>
            <a:pPr marL="228600" indent="342900">
              <a:spcAft>
                <a:spcPts val="500"/>
              </a:spcAft>
            </a:pPr>
            <a:r>
              <a:rPr lang="en-US" sz="2200" dirty="0" smtClean="0"/>
              <a:t>- A &gt; 1</a:t>
            </a:r>
          </a:p>
          <a:p>
            <a:pPr marL="228600" indent="342900">
              <a:spcAft>
                <a:spcPts val="500"/>
              </a:spcAft>
            </a:pPr>
            <a:r>
              <a:rPr lang="en-US" sz="2200" dirty="0" smtClean="0"/>
              <a:t>- Self-absorption</a:t>
            </a:r>
          </a:p>
          <a:p>
            <a:pPr marL="228600">
              <a:spcAft>
                <a:spcPts val="500"/>
              </a:spcAft>
              <a:buFont typeface="Arial" pitchFamily="34" charset="0"/>
              <a:buChar char="•"/>
            </a:pPr>
            <a:r>
              <a:rPr lang="en-US" sz="2200" dirty="0" smtClean="0"/>
              <a:t> Scatter (2</a:t>
            </a:r>
            <a:r>
              <a:rPr lang="en-US" sz="2200" baseline="30000" dirty="0" smtClean="0"/>
              <a:t>nd</a:t>
            </a:r>
            <a:r>
              <a:rPr lang="en-US" sz="2200" dirty="0" smtClean="0"/>
              <a:t> order or spikes) </a:t>
            </a:r>
          </a:p>
          <a:p>
            <a:pPr marL="228600" indent="342900">
              <a:spcAft>
                <a:spcPts val="500"/>
              </a:spcAft>
            </a:pPr>
            <a:endParaRPr lang="en-US" sz="2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24829" y="4696570"/>
            <a:ext cx="3660775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2200" b="1" u="sng" dirty="0" smtClean="0"/>
              <a:t>With the Instrument</a:t>
            </a:r>
            <a:endParaRPr lang="en-US" sz="2200" dirty="0" smtClean="0"/>
          </a:p>
          <a:p>
            <a:pPr marL="228600">
              <a:spcAft>
                <a:spcPts val="500"/>
              </a:spcAft>
              <a:buFont typeface="Arial" pitchFamily="34" charset="0"/>
              <a:buChar char="•"/>
            </a:pPr>
            <a:r>
              <a:rPr lang="en-US" sz="2200" dirty="0" smtClean="0"/>
              <a:t> Stray light</a:t>
            </a:r>
          </a:p>
          <a:p>
            <a:pPr marL="228600">
              <a:spcAft>
                <a:spcPts val="500"/>
              </a:spcAft>
              <a:buFont typeface="Arial" pitchFamily="34" charset="0"/>
              <a:buChar char="•"/>
            </a:pPr>
            <a:r>
              <a:rPr lang="en-US" sz="2200" dirty="0" smtClean="0"/>
              <a:t> Slit Widths</a:t>
            </a:r>
          </a:p>
          <a:p>
            <a:pPr marL="228600">
              <a:spcAft>
                <a:spcPts val="500"/>
              </a:spcAft>
              <a:buFont typeface="Arial" pitchFamily="34" charset="0"/>
              <a:buChar char="•"/>
            </a:pPr>
            <a:r>
              <a:rPr lang="en-US" sz="2200" dirty="0" smtClean="0"/>
              <a:t> Signal/Noise</a:t>
            </a:r>
          </a:p>
        </p:txBody>
      </p:sp>
      <p:pic>
        <p:nvPicPr>
          <p:cNvPr id="1802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6239" y="914400"/>
            <a:ext cx="3969668" cy="574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 Spectroscopy End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8038" y="2616787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Any Questions?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063" y="5747429"/>
            <a:ext cx="3992879" cy="811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80000"/>
              </a:lnSpc>
              <a:spcAft>
                <a:spcPts val="1000"/>
              </a:spcAft>
              <a:buClr>
                <a:schemeClr val="tx1"/>
              </a:buClr>
            </a:pPr>
            <a:r>
              <a:rPr lang="en-US" sz="2400" dirty="0" smtClean="0">
                <a:solidFill>
                  <a:srgbClr val="0000FF"/>
                </a:solidFill>
              </a:rPr>
              <a:t>Internal Conversion (10</a:t>
            </a:r>
            <a:r>
              <a:rPr lang="en-US" sz="2400" baseline="30000" dirty="0" smtClean="0">
                <a:solidFill>
                  <a:srgbClr val="0000FF"/>
                </a:solidFill>
              </a:rPr>
              <a:t>12</a:t>
            </a:r>
            <a:r>
              <a:rPr lang="en-US" sz="2400" dirty="0" smtClean="0">
                <a:solidFill>
                  <a:srgbClr val="0000FF"/>
                </a:solidFill>
              </a:rPr>
              <a:t> s</a:t>
            </a:r>
            <a:r>
              <a:rPr lang="en-US" sz="2400" baseline="30000" dirty="0" smtClean="0">
                <a:solidFill>
                  <a:srgbClr val="0000FF"/>
                </a:solidFill>
              </a:rPr>
              <a:t>-1</a:t>
            </a:r>
            <a:r>
              <a:rPr lang="en-US" sz="2400" dirty="0" smtClean="0">
                <a:solidFill>
                  <a:srgbClr val="0000FF"/>
                </a:solidFill>
              </a:rPr>
              <a:t>) </a:t>
            </a:r>
          </a:p>
          <a:p>
            <a:pPr marL="0" lvl="1" algn="ctr">
              <a:lnSpc>
                <a:spcPct val="80000"/>
              </a:lnSpc>
              <a:spcAft>
                <a:spcPts val="1000"/>
              </a:spcAft>
              <a:buClr>
                <a:schemeClr val="tx1"/>
              </a:buClr>
            </a:pPr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 Fluorescence (10</a:t>
            </a:r>
            <a:r>
              <a:rPr lang="en-US" sz="2400" baseline="30000" dirty="0" smtClean="0">
                <a:solidFill>
                  <a:srgbClr val="FF0000"/>
                </a:solidFill>
              </a:rPr>
              <a:t>9</a:t>
            </a:r>
            <a:r>
              <a:rPr lang="en-US" sz="2400" dirty="0" smtClean="0">
                <a:solidFill>
                  <a:srgbClr val="FF0000"/>
                </a:solidFill>
              </a:rPr>
              <a:t> s</a:t>
            </a:r>
            <a:r>
              <a:rPr lang="en-US" sz="2400" baseline="30000" dirty="0" smtClean="0">
                <a:solidFill>
                  <a:srgbClr val="FF0000"/>
                </a:solidFill>
              </a:rPr>
              <a:t>-1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89919" y="769261"/>
            <a:ext cx="2262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Sprinter (7 m/s)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000479" y="5245475"/>
            <a:ext cx="15990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93862" y="2824495"/>
            <a:ext cx="15990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86462" y="2663387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86050" y="2476152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86050" y="2328106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8004" name="Picture 4" descr="http://digitaltrackandfield.com/wp-content/uploads/2012/04/sprint-start-bo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8147" y="1236117"/>
            <a:ext cx="1800133" cy="1398451"/>
          </a:xfrm>
          <a:prstGeom prst="rect">
            <a:avLst/>
          </a:prstGeom>
          <a:noFill/>
        </p:spPr>
      </p:pic>
      <p:pic>
        <p:nvPicPr>
          <p:cNvPr id="12800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5517" y="1243965"/>
            <a:ext cx="2312902" cy="127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6302188" y="764907"/>
            <a:ext cx="2277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Snail (0.005 m/s)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587134" y="5005699"/>
            <a:ext cx="4299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 smtClean="0"/>
              <a:t>S</a:t>
            </a:r>
            <a:r>
              <a:rPr lang="en-US" sz="2400" i="0" baseline="-25000" dirty="0" smtClean="0"/>
              <a:t>0</a:t>
            </a:r>
            <a:endParaRPr lang="en-US" sz="2400" i="0" baseline="-25000" dirty="0"/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478277" y="2218951"/>
            <a:ext cx="4299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 smtClean="0"/>
              <a:t>S</a:t>
            </a:r>
            <a:r>
              <a:rPr lang="en-US" sz="2400" i="0" baseline="-25000" dirty="0" smtClean="0"/>
              <a:t>1</a:t>
            </a:r>
            <a:endParaRPr lang="en-US" sz="2400" i="0" baseline="-25000" dirty="0"/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2452096" y="2477828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1</a:t>
            </a:r>
            <a:endParaRPr lang="en-US" i="0" baseline="-25000" dirty="0"/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2460805" y="2290593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2</a:t>
            </a:r>
            <a:endParaRPr lang="en-US" i="0" baseline="-25000" dirty="0"/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2456451" y="2116421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3</a:t>
            </a:r>
            <a:endParaRPr lang="en-US" i="0" baseline="-250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999438" y="1905745"/>
            <a:ext cx="15990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92038" y="1744637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91626" y="1557402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91626" y="1409356"/>
            <a:ext cx="1349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483853" y="1300201"/>
            <a:ext cx="4299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 smtClean="0"/>
              <a:t>S</a:t>
            </a:r>
            <a:r>
              <a:rPr lang="en-US" sz="2400" i="0" baseline="-25000" dirty="0" smtClean="0"/>
              <a:t>2</a:t>
            </a:r>
            <a:endParaRPr lang="en-US" sz="2400" i="0" baseline="-25000" dirty="0"/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2457672" y="1559078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1</a:t>
            </a:r>
            <a:endParaRPr lang="en-US" i="0" baseline="-25000" dirty="0"/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2466381" y="1371843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2</a:t>
            </a:r>
            <a:endParaRPr lang="en-US" i="0" baseline="-25000" dirty="0"/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2462027" y="1197671"/>
            <a:ext cx="381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3</a:t>
            </a:r>
            <a:endParaRPr lang="en-US" i="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1345474" y="1423851"/>
            <a:ext cx="0" cy="3814355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23551" y="3675409"/>
            <a:ext cx="1371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Absorption</a:t>
            </a:r>
            <a:endParaRPr lang="en-US" sz="2000" b="1" dirty="0">
              <a:solidFill>
                <a:srgbClr val="008000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589313" y="1423850"/>
            <a:ext cx="0" cy="38143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629468" y="3714600"/>
            <a:ext cx="1573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Fluorescence</a:t>
            </a:r>
            <a:endParaRPr lang="en-US" sz="2000" b="1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1854925" y="1397726"/>
            <a:ext cx="496389" cy="14369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1998617" y="1528354"/>
            <a:ext cx="339634" cy="23513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037806" y="1763486"/>
            <a:ext cx="352697" cy="143691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2063931" y="1902823"/>
            <a:ext cx="283029" cy="39624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2063931" y="2338251"/>
            <a:ext cx="261258" cy="14369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1959429" y="2490651"/>
            <a:ext cx="335279" cy="148046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011681" y="2651760"/>
            <a:ext cx="274320" cy="17875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768124" y="1924985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IC</a:t>
            </a:r>
            <a:endParaRPr lang="en-US" b="1" dirty="0"/>
          </a:p>
        </p:txBody>
      </p:sp>
      <p:sp>
        <p:nvSpPr>
          <p:cNvPr id="72" name="Rectangle 71"/>
          <p:cNvSpPr/>
          <p:nvPr/>
        </p:nvSpPr>
        <p:spPr>
          <a:xfrm>
            <a:off x="3949327" y="2660694"/>
            <a:ext cx="47113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Internal Conversion (sprinter) “always” wins!</a:t>
            </a:r>
            <a:endParaRPr lang="en-US" sz="2800" dirty="0"/>
          </a:p>
        </p:txBody>
      </p:sp>
      <p:sp>
        <p:nvSpPr>
          <p:cNvPr id="74" name="Rectangle 73"/>
          <p:cNvSpPr/>
          <p:nvPr/>
        </p:nvSpPr>
        <p:spPr>
          <a:xfrm>
            <a:off x="4398543" y="4248832"/>
            <a:ext cx="45979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Kasha’s Rule:</a:t>
            </a:r>
          </a:p>
          <a:p>
            <a:pPr marL="457200"/>
            <a:r>
              <a:rPr lang="en-US" sz="2800" dirty="0" smtClean="0"/>
              <a:t>Emission predominantly occurs from the lowest excited state (S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OR T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5" grpId="0"/>
      <p:bldP spid="50" grpId="0"/>
      <p:bldP spid="71" grpId="0"/>
      <p:bldP spid="72" grpId="0"/>
      <p:bldP spid="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129026" name="Picture 2" descr="http://www.sb.fsu.edu/wp-content/uploads/2013/05/P1020505-Copy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1173" y="935157"/>
            <a:ext cx="4767973" cy="189535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735975" y="2834638"/>
            <a:ext cx="5264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Kasha Laboratory Building</a:t>
            </a:r>
          </a:p>
          <a:p>
            <a:pPr algn="ctr"/>
            <a:r>
              <a:rPr lang="en-US" sz="2400" dirty="0" smtClean="0"/>
              <a:t>AKA Institute of Molecular Biophysics</a:t>
            </a:r>
            <a:endParaRPr lang="en-US" sz="2400" dirty="0"/>
          </a:p>
        </p:txBody>
      </p:sp>
      <p:pic>
        <p:nvPicPr>
          <p:cNvPr id="129028" name="Picture 4" descr="http://www.sb.fsu.edu/wp-content/uploads/2013/05/198px-MichaelKas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2972" y="723583"/>
            <a:ext cx="1885950" cy="238125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1275961" y="3100628"/>
            <a:ext cx="1523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1920-2013</a:t>
            </a:r>
            <a:endParaRPr lang="en-US" sz="2400" dirty="0"/>
          </a:p>
        </p:txBody>
      </p:sp>
      <p:pic>
        <p:nvPicPr>
          <p:cNvPr id="129030" name="Picture 6" descr="http://photos.wikimapia.org/p/00/00/30/87/78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021" y="3892730"/>
            <a:ext cx="3398397" cy="254653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398543" y="4248832"/>
            <a:ext cx="45979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Kasha’s Rule:</a:t>
            </a:r>
          </a:p>
          <a:p>
            <a:pPr marL="457200"/>
            <a:r>
              <a:rPr lang="en-US" sz="2800" dirty="0" smtClean="0"/>
              <a:t>Emission predominantly occurs from the lowest excited state (S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OR T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Fluorescence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92906" y="4418408"/>
            <a:ext cx="2773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/>
              <a:t>E</a:t>
            </a:r>
            <a:r>
              <a:rPr lang="en-US" sz="2800" baseline="-25000" dirty="0" err="1" smtClean="0"/>
              <a:t>absorption</a:t>
            </a:r>
            <a:r>
              <a:rPr lang="en-US" sz="2800" dirty="0" smtClean="0"/>
              <a:t> &gt; </a:t>
            </a:r>
            <a:r>
              <a:rPr lang="en-US" sz="2800" dirty="0" err="1" smtClean="0"/>
              <a:t>E</a:t>
            </a:r>
            <a:r>
              <a:rPr lang="en-US" sz="2800" baseline="-25000" dirty="0" err="1" smtClean="0"/>
              <a:t>emission</a:t>
            </a:r>
            <a:endParaRPr lang="en-US" sz="2800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3827417" y="4991299"/>
            <a:ext cx="53396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Emission is </a:t>
            </a:r>
            <a:r>
              <a:rPr lang="en-US" sz="2400" dirty="0" smtClean="0">
                <a:solidFill>
                  <a:srgbClr val="FF0000"/>
                </a:solidFill>
              </a:rPr>
              <a:t>red-shifted</a:t>
            </a:r>
            <a:r>
              <a:rPr lang="en-US" sz="2400" dirty="0" smtClean="0"/>
              <a:t> (</a:t>
            </a:r>
            <a:r>
              <a:rPr lang="en-US" sz="2400" dirty="0" err="1" smtClean="0">
                <a:solidFill>
                  <a:srgbClr val="FF0000"/>
                </a:solidFill>
              </a:rPr>
              <a:t>bathochromic</a:t>
            </a:r>
            <a:r>
              <a:rPr lang="en-US" sz="2400" dirty="0" smtClean="0"/>
              <a:t>)  relative to absorption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80300" y="1759239"/>
            <a:ext cx="3853747" cy="2579409"/>
            <a:chOff x="4078142" y="3069768"/>
            <a:chExt cx="4491700" cy="3006407"/>
          </a:xfrm>
        </p:grpSpPr>
        <p:pic>
          <p:nvPicPr>
            <p:cNvPr id="13107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43785" y="3069768"/>
              <a:ext cx="3890318" cy="2542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1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78142" y="5247500"/>
              <a:ext cx="449170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Rectangle 16"/>
          <p:cNvSpPr/>
          <p:nvPr/>
        </p:nvSpPr>
        <p:spPr>
          <a:xfrm>
            <a:off x="4218157" y="2099665"/>
            <a:ext cx="13179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Blue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Higher E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69839" y="2090148"/>
            <a:ext cx="12588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dirty="0" smtClean="0">
                <a:solidFill>
                  <a:srgbClr val="FF0000"/>
                </a:solidFill>
              </a:rPr>
              <a:t>Red</a:t>
            </a:r>
          </a:p>
          <a:p>
            <a:pPr algn="r"/>
            <a:r>
              <a:rPr lang="en-US" sz="2400" b="1" dirty="0" smtClean="0">
                <a:solidFill>
                  <a:srgbClr val="FF0000"/>
                </a:solidFill>
              </a:rPr>
              <a:t>Lower E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27415" y="5901037"/>
            <a:ext cx="54341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Absorption is </a:t>
            </a:r>
            <a:r>
              <a:rPr lang="en-US" sz="2400" dirty="0" smtClean="0">
                <a:solidFill>
                  <a:srgbClr val="0000FF"/>
                </a:solidFill>
              </a:rPr>
              <a:t>blue-shifted</a:t>
            </a:r>
            <a:r>
              <a:rPr lang="en-US" sz="2400" dirty="0" smtClean="0"/>
              <a:t> (</a:t>
            </a:r>
            <a:r>
              <a:rPr lang="en-US" sz="2400" dirty="0" err="1" smtClean="0">
                <a:solidFill>
                  <a:srgbClr val="0000FF"/>
                </a:solidFill>
              </a:rPr>
              <a:t>hypsochromic</a:t>
            </a:r>
            <a:r>
              <a:rPr lang="en-US" sz="2400" dirty="0" smtClean="0"/>
              <a:t>)  relative to emission</a:t>
            </a:r>
            <a:endParaRPr lang="en-US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358486" y="2194859"/>
            <a:ext cx="3765427" cy="4567747"/>
            <a:chOff x="358486" y="2194859"/>
            <a:chExt cx="3765427" cy="4567747"/>
          </a:xfrm>
        </p:grpSpPr>
        <p:grpSp>
          <p:nvGrpSpPr>
            <p:cNvPr id="7" name="Group 6"/>
            <p:cNvGrpSpPr/>
            <p:nvPr/>
          </p:nvGrpSpPr>
          <p:grpSpPr>
            <a:xfrm>
              <a:off x="637727" y="2194859"/>
              <a:ext cx="3486186" cy="4567747"/>
              <a:chOff x="220630" y="2913017"/>
              <a:chExt cx="2929610" cy="3944983"/>
            </a:xfrm>
          </p:grpSpPr>
          <p:pic>
            <p:nvPicPr>
              <p:cNvPr id="128002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0630" y="2913017"/>
                <a:ext cx="2228948" cy="39449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Rectangle 7"/>
              <p:cNvSpPr/>
              <p:nvPr/>
            </p:nvSpPr>
            <p:spPr>
              <a:xfrm>
                <a:off x="1683566" y="4250177"/>
                <a:ext cx="1466674" cy="717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Internal </a:t>
                </a:r>
              </a:p>
              <a:p>
                <a:r>
                  <a:rPr lang="en-US" sz="2400" dirty="0" smtClean="0"/>
                  <a:t>Conversion</a:t>
                </a:r>
                <a:endParaRPr lang="en-US" sz="2400" dirty="0"/>
              </a:p>
            </p:txBody>
          </p:sp>
        </p:grpSp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358486" y="3277946"/>
              <a:ext cx="4122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815191" y="2481818"/>
              <a:ext cx="4388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/>
                <a:t>1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-58176" y="415220"/>
            <a:ext cx="45979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  Kasha’s Rule:</a:t>
            </a:r>
          </a:p>
          <a:p>
            <a:pPr marL="457200"/>
            <a:r>
              <a:rPr lang="en-US" sz="2800" dirty="0" smtClean="0"/>
              <a:t>Emission predominantly occurs from the lowest excited state (S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OR T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7" grpId="0"/>
      <p:bldP spid="18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9204</TotalTime>
  <Words>1811</Words>
  <Application>Microsoft Office PowerPoint</Application>
  <PresentationFormat>On-screen Show (4:3)</PresentationFormat>
  <Paragraphs>713</Paragraphs>
  <Slides>69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69</vt:i4>
      </vt:variant>
    </vt:vector>
  </HeadingPairs>
  <TitlesOfParts>
    <vt:vector size="73" baseType="lpstr">
      <vt:lpstr>Office Theme</vt:lpstr>
      <vt:lpstr>CS ChemDraw Drawing</vt:lpstr>
      <vt:lpstr>Bitmap Image</vt:lpstr>
      <vt:lpstr>Graph</vt:lpstr>
      <vt:lpstr>CHM 5175: Part 2.5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 5175: Part 2.5</dc:title>
  <dc:creator>Vastib</dc:creator>
  <cp:lastModifiedBy>Vastib</cp:lastModifiedBy>
  <cp:revision>46</cp:revision>
  <dcterms:created xsi:type="dcterms:W3CDTF">2013-08-14T13:03:00Z</dcterms:created>
  <dcterms:modified xsi:type="dcterms:W3CDTF">2013-11-04T22:06:35Z</dcterms:modified>
</cp:coreProperties>
</file>